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74" r:id="rId9"/>
    <p:sldId id="260" r:id="rId10"/>
    <p:sldId id="261" r:id="rId11"/>
    <p:sldId id="262" r:id="rId12"/>
    <p:sldId id="263" r:id="rId13"/>
    <p:sldId id="277" r:id="rId14"/>
    <p:sldId id="275" r:id="rId15"/>
    <p:sldId id="264" r:id="rId16"/>
    <p:sldId id="265" r:id="rId17"/>
    <p:sldId id="266" r:id="rId18"/>
    <p:sldId id="276" r:id="rId19"/>
    <p:sldId id="267" r:id="rId20"/>
    <p:sldId id="268" r:id="rId21"/>
    <p:sldId id="269" r:id="rId22"/>
    <p:sldId id="270" r:id="rId23"/>
    <p:sldId id="271" r:id="rId24"/>
    <p:sldId id="272" r:id="rId25"/>
    <p:sldId id="27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kah Fehr" userId="c3346ba5-4c35-46ae-9da8-ae8087638126" providerId="ADAL" clId="{91423FED-4971-4F83-ABCD-8C8919E8CA32}"/>
    <pc:docChg chg="custSel addSld modSld">
      <pc:chgData name="Rebekah Fehr" userId="c3346ba5-4c35-46ae-9da8-ae8087638126" providerId="ADAL" clId="{91423FED-4971-4F83-ABCD-8C8919E8CA32}" dt="2021-06-14T22:42:31.841" v="320" actId="1076"/>
      <pc:docMkLst>
        <pc:docMk/>
      </pc:docMkLst>
      <pc:sldChg chg="delSp modSp add mod">
        <pc:chgData name="Rebekah Fehr" userId="c3346ba5-4c35-46ae-9da8-ae8087638126" providerId="ADAL" clId="{91423FED-4971-4F83-ABCD-8C8919E8CA32}" dt="2021-06-14T22:42:31.841" v="320" actId="1076"/>
        <pc:sldMkLst>
          <pc:docMk/>
          <pc:sldMk cId="3753375122" sldId="277"/>
        </pc:sldMkLst>
        <pc:spChg chg="mod">
          <ac:chgData name="Rebekah Fehr" userId="c3346ba5-4c35-46ae-9da8-ae8087638126" providerId="ADAL" clId="{91423FED-4971-4F83-ABCD-8C8919E8CA32}" dt="2021-06-14T22:39:50.081" v="11" actId="20577"/>
          <ac:spMkLst>
            <pc:docMk/>
            <pc:sldMk cId="3753375122" sldId="277"/>
            <ac:spMk id="2" creationId="{D5105CE1-A1EA-44B8-B587-08963513700A}"/>
          </ac:spMkLst>
        </pc:spChg>
        <pc:spChg chg="mod">
          <ac:chgData name="Rebekah Fehr" userId="c3346ba5-4c35-46ae-9da8-ae8087638126" providerId="ADAL" clId="{91423FED-4971-4F83-ABCD-8C8919E8CA32}" dt="2021-06-14T22:42:31.841" v="320" actId="1076"/>
          <ac:spMkLst>
            <pc:docMk/>
            <pc:sldMk cId="3753375122" sldId="277"/>
            <ac:spMk id="10" creationId="{F58EF9AC-2288-4EFD-BFD3-010F34187D49}"/>
          </ac:spMkLst>
        </pc:spChg>
        <pc:picChg chg="del">
          <ac:chgData name="Rebekah Fehr" userId="c3346ba5-4c35-46ae-9da8-ae8087638126" providerId="ADAL" clId="{91423FED-4971-4F83-ABCD-8C8919E8CA32}" dt="2021-06-14T22:39:52.201" v="12" actId="478"/>
          <ac:picMkLst>
            <pc:docMk/>
            <pc:sldMk cId="3753375122" sldId="277"/>
            <ac:picMk id="8" creationId="{4A25196B-C8E9-4510-B255-B0662F7C645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6/14/2021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6/14/2021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6/14/2021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6/14/2021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6/14/2021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6/14/2021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6/14/2021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6/14/2021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44">
            <a:extLst>
              <a:ext uri="{FF2B5EF4-FFF2-40B4-BE49-F238E27FC236}">
                <a16:creationId xmlns:a16="http://schemas.microsoft.com/office/drawing/2014/main" id="{73B94FEB-DB6F-4F00-980C-DCE4B9867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46">
            <a:extLst>
              <a:ext uri="{FF2B5EF4-FFF2-40B4-BE49-F238E27FC236}">
                <a16:creationId xmlns:a16="http://schemas.microsoft.com/office/drawing/2014/main" id="{5FF7B201-34BB-4AF2-A53B-13B5BF581F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8" name="Freeform 5">
              <a:extLst>
                <a:ext uri="{FF2B5EF4-FFF2-40B4-BE49-F238E27FC236}">
                  <a16:creationId xmlns:a16="http://schemas.microsoft.com/office/drawing/2014/main" id="{691DF9D8-8B32-4A5F-9932-04E99CD22B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6">
              <a:extLst>
                <a:ext uri="{FF2B5EF4-FFF2-40B4-BE49-F238E27FC236}">
                  <a16:creationId xmlns:a16="http://schemas.microsoft.com/office/drawing/2014/main" id="{FCEDDCE0-AEF7-49E7-9ACF-FA7017CD77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7">
              <a:extLst>
                <a:ext uri="{FF2B5EF4-FFF2-40B4-BE49-F238E27FC236}">
                  <a16:creationId xmlns:a16="http://schemas.microsoft.com/office/drawing/2014/main" id="{E5B794B6-561D-45FC-9801-0AD75C3BB3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CA288833-1B92-4924-8DB3-FE5A027A38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712F4D5A-5139-42C5-ABF2-EA2B9E596E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806F6877-CD01-4DFB-B17E-F3027F36E9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1">
              <a:extLst>
                <a:ext uri="{FF2B5EF4-FFF2-40B4-BE49-F238E27FC236}">
                  <a16:creationId xmlns:a16="http://schemas.microsoft.com/office/drawing/2014/main" id="{6EB58EED-3F5A-41AB-80E3-E9AFD0AF8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2">
              <a:extLst>
                <a:ext uri="{FF2B5EF4-FFF2-40B4-BE49-F238E27FC236}">
                  <a16:creationId xmlns:a16="http://schemas.microsoft.com/office/drawing/2014/main" id="{E6C883CC-BFDB-45F5-B5B2-BC70D17FD1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3">
              <a:extLst>
                <a:ext uri="{FF2B5EF4-FFF2-40B4-BE49-F238E27FC236}">
                  <a16:creationId xmlns:a16="http://schemas.microsoft.com/office/drawing/2014/main" id="{922E42DC-318B-4BD2-B0A3-06D3B45DE3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4">
              <a:extLst>
                <a:ext uri="{FF2B5EF4-FFF2-40B4-BE49-F238E27FC236}">
                  <a16:creationId xmlns:a16="http://schemas.microsoft.com/office/drawing/2014/main" id="{7B71A820-CE61-400A-8481-EB2DFC54DA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5">
              <a:extLst>
                <a:ext uri="{FF2B5EF4-FFF2-40B4-BE49-F238E27FC236}">
                  <a16:creationId xmlns:a16="http://schemas.microsoft.com/office/drawing/2014/main" id="{6A904557-9B93-430D-8190-E22CB8AC7E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6">
              <a:extLst>
                <a:ext uri="{FF2B5EF4-FFF2-40B4-BE49-F238E27FC236}">
                  <a16:creationId xmlns:a16="http://schemas.microsoft.com/office/drawing/2014/main" id="{3169C344-4DE0-4321-9607-4F46871A95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7">
              <a:extLst>
                <a:ext uri="{FF2B5EF4-FFF2-40B4-BE49-F238E27FC236}">
                  <a16:creationId xmlns:a16="http://schemas.microsoft.com/office/drawing/2014/main" id="{AD05B63F-07D6-40B3-ACF2-B82DD8FE6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8">
              <a:extLst>
                <a:ext uri="{FF2B5EF4-FFF2-40B4-BE49-F238E27FC236}">
                  <a16:creationId xmlns:a16="http://schemas.microsoft.com/office/drawing/2014/main" id="{CA6AA4B8-7026-47F9-8A70-FECDD03A24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9">
              <a:extLst>
                <a:ext uri="{FF2B5EF4-FFF2-40B4-BE49-F238E27FC236}">
                  <a16:creationId xmlns:a16="http://schemas.microsoft.com/office/drawing/2014/main" id="{1AF61024-AD8A-4FAD-861E-DF8F31760D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0">
              <a:extLst>
                <a:ext uri="{FF2B5EF4-FFF2-40B4-BE49-F238E27FC236}">
                  <a16:creationId xmlns:a16="http://schemas.microsoft.com/office/drawing/2014/main" id="{05AEF9CF-3D3B-4AEC-8989-0165748D03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1">
              <a:extLst>
                <a:ext uri="{FF2B5EF4-FFF2-40B4-BE49-F238E27FC236}">
                  <a16:creationId xmlns:a16="http://schemas.microsoft.com/office/drawing/2014/main" id="{820530AB-2F9A-4090-9070-C8E268F761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2">
              <a:extLst>
                <a:ext uri="{FF2B5EF4-FFF2-40B4-BE49-F238E27FC236}">
                  <a16:creationId xmlns:a16="http://schemas.microsoft.com/office/drawing/2014/main" id="{A232BFB4-D498-4E32-A25E-D9468FC330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3">
              <a:extLst>
                <a:ext uri="{FF2B5EF4-FFF2-40B4-BE49-F238E27FC236}">
                  <a16:creationId xmlns:a16="http://schemas.microsoft.com/office/drawing/2014/main" id="{0E70563B-A9A5-4207-B0A7-6D5044E95D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7" name="Group 67">
            <a:extLst>
              <a:ext uri="{FF2B5EF4-FFF2-40B4-BE49-F238E27FC236}">
                <a16:creationId xmlns:a16="http://schemas.microsoft.com/office/drawing/2014/main" id="{2EBE9C07-5814-427D-B71B-EDCB7F6448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69" name="Isosceles Triangle 39">
              <a:extLst>
                <a:ext uri="{FF2B5EF4-FFF2-40B4-BE49-F238E27FC236}">
                  <a16:creationId xmlns:a16="http://schemas.microsoft.com/office/drawing/2014/main" id="{8CF59FE1-2F1D-461A-8861-BD5EF0BAF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806C61E-7FFC-47C3-BCBA-49ECFA2680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3393FD4-5CDD-4008-91DD-A4FDA6D306C6}"/>
              </a:ext>
            </a:extLst>
          </p:cNvPr>
          <p:cNvSpPr>
            <a:spLocks noGrp="1"/>
          </p:cNvSpPr>
          <p:nvPr>
            <p:ph type="ctrTitle"/>
          </p:nvPr>
        </p:nvSpPr>
        <p:spPr>
          <a:xfrm>
            <a:off x="1759236" y="3980237"/>
            <a:ext cx="8672295" cy="727748"/>
          </a:xfrm>
        </p:spPr>
        <p:txBody>
          <a:bodyPr>
            <a:normAutofit/>
          </a:bodyPr>
          <a:lstStyle/>
          <a:p>
            <a:r>
              <a:rPr lang="en-US" sz="3700" b="1"/>
              <a:t>Features List</a:t>
            </a:r>
          </a:p>
        </p:txBody>
      </p:sp>
      <p:sp>
        <p:nvSpPr>
          <p:cNvPr id="3" name="Subtitle 2">
            <a:extLst>
              <a:ext uri="{FF2B5EF4-FFF2-40B4-BE49-F238E27FC236}">
                <a16:creationId xmlns:a16="http://schemas.microsoft.com/office/drawing/2014/main" id="{C91FC742-E376-4A94-AA2F-609E2E7EA992}"/>
              </a:ext>
            </a:extLst>
          </p:cNvPr>
          <p:cNvSpPr>
            <a:spLocks noGrp="1"/>
          </p:cNvSpPr>
          <p:nvPr>
            <p:ph type="subTitle" idx="1"/>
          </p:nvPr>
        </p:nvSpPr>
        <p:spPr>
          <a:xfrm>
            <a:off x="1759237" y="4707986"/>
            <a:ext cx="8673427" cy="522636"/>
          </a:xfrm>
        </p:spPr>
        <p:txBody>
          <a:bodyPr>
            <a:normAutofit/>
          </a:bodyPr>
          <a:lstStyle/>
          <a:p>
            <a:pPr>
              <a:lnSpc>
                <a:spcPct val="90000"/>
              </a:lnSpc>
            </a:pPr>
            <a:r>
              <a:rPr lang="en-US" sz="1200"/>
              <a:t>Your all-in-one Dispatch Software.</a:t>
            </a:r>
          </a:p>
          <a:p>
            <a:pPr>
              <a:lnSpc>
                <a:spcPct val="90000"/>
              </a:lnSpc>
            </a:pPr>
            <a:r>
              <a:rPr lang="en-US" sz="1200"/>
              <a:t>Revolutionary, Intuitive, Streamlined</a:t>
            </a:r>
          </a:p>
        </p:txBody>
      </p:sp>
      <p:sp>
        <p:nvSpPr>
          <p:cNvPr id="72" name="Rectangle 71">
            <a:extLst>
              <a:ext uri="{FF2B5EF4-FFF2-40B4-BE49-F238E27FC236}">
                <a16:creationId xmlns:a16="http://schemas.microsoft.com/office/drawing/2014/main" id="{0EE2F064-302F-4E9E-BFAE-F61FA8C93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7138" y="1179555"/>
            <a:ext cx="8846458" cy="2627996"/>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97D9AB27-85C6-433A-9AF1-B9F4637BA72F}"/>
              </a:ext>
            </a:extLst>
          </p:cNvPr>
          <p:cNvPicPr>
            <a:picLocks noChangeAspect="1"/>
          </p:cNvPicPr>
          <p:nvPr/>
        </p:nvPicPr>
        <p:blipFill>
          <a:blip r:embed="rId2"/>
          <a:stretch>
            <a:fillRect/>
          </a:stretch>
        </p:blipFill>
        <p:spPr>
          <a:xfrm>
            <a:off x="116008" y="-13202"/>
            <a:ext cx="5274694" cy="1020908"/>
          </a:xfrm>
          <a:prstGeom prst="rect">
            <a:avLst/>
          </a:prstGeom>
          <a:ln w="12700">
            <a:noFill/>
          </a:ln>
        </p:spPr>
      </p:pic>
      <p:pic>
        <p:nvPicPr>
          <p:cNvPr id="8" name="Picture 7" descr="A screenshot of a machine&#10;&#10;Description generated with very high confidence">
            <a:extLst>
              <a:ext uri="{FF2B5EF4-FFF2-40B4-BE49-F238E27FC236}">
                <a16:creationId xmlns:a16="http://schemas.microsoft.com/office/drawing/2014/main" id="{1C0CC92C-1702-4B9B-8795-F07BCF40EF1E}"/>
              </a:ext>
            </a:extLst>
          </p:cNvPr>
          <p:cNvPicPr>
            <a:picLocks noChangeAspect="1"/>
          </p:cNvPicPr>
          <p:nvPr/>
        </p:nvPicPr>
        <p:blipFill>
          <a:blip r:embed="rId3"/>
          <a:stretch>
            <a:fillRect/>
          </a:stretch>
        </p:blipFill>
        <p:spPr>
          <a:xfrm>
            <a:off x="3932663" y="1453147"/>
            <a:ext cx="4303914" cy="2194996"/>
          </a:xfrm>
          <a:prstGeom prst="rect">
            <a:avLst/>
          </a:prstGeom>
          <a:ln w="12700">
            <a:noFill/>
          </a:ln>
        </p:spPr>
      </p:pic>
    </p:spTree>
    <p:extLst>
      <p:ext uri="{BB962C8B-B14F-4D97-AF65-F5344CB8AC3E}">
        <p14:creationId xmlns:p14="http://schemas.microsoft.com/office/powerpoint/2010/main" val="3579851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5105CE1-A1EA-44B8-B587-08963513700A}"/>
              </a:ext>
            </a:extLst>
          </p:cNvPr>
          <p:cNvSpPr>
            <a:spLocks noGrp="1"/>
          </p:cNvSpPr>
          <p:nvPr>
            <p:ph type="title"/>
          </p:nvPr>
        </p:nvSpPr>
        <p:spPr>
          <a:xfrm>
            <a:off x="888631" y="2358391"/>
            <a:ext cx="3498979" cy="2453676"/>
          </a:xfrm>
        </p:spPr>
        <p:txBody>
          <a:bodyPr>
            <a:normAutofit/>
          </a:bodyPr>
          <a:lstStyle/>
          <a:p>
            <a:r>
              <a:rPr lang="en-US" dirty="0"/>
              <a:t>Drop &amp; Hook</a:t>
            </a:r>
          </a:p>
        </p:txBody>
      </p:sp>
      <p:sp>
        <p:nvSpPr>
          <p:cNvPr id="10" name="Content Placeholder 9">
            <a:extLst>
              <a:ext uri="{FF2B5EF4-FFF2-40B4-BE49-F238E27FC236}">
                <a16:creationId xmlns:a16="http://schemas.microsoft.com/office/drawing/2014/main" id="{F58EF9AC-2288-4EFD-BFD3-010F34187D49}"/>
              </a:ext>
            </a:extLst>
          </p:cNvPr>
          <p:cNvSpPr>
            <a:spLocks noGrp="1"/>
          </p:cNvSpPr>
          <p:nvPr>
            <p:ph idx="1"/>
          </p:nvPr>
        </p:nvSpPr>
        <p:spPr>
          <a:xfrm>
            <a:off x="4759597" y="4034270"/>
            <a:ext cx="6513648" cy="2791547"/>
          </a:xfrm>
        </p:spPr>
        <p:txBody>
          <a:bodyPr>
            <a:normAutofit/>
          </a:bodyPr>
          <a:lstStyle/>
          <a:p>
            <a:pPr>
              <a:buClr>
                <a:srgbClr val="F84919"/>
              </a:buClr>
            </a:pPr>
            <a:r>
              <a:rPr lang="en-US" dirty="0"/>
              <a:t>Create “Leg Based” routing and planning </a:t>
            </a:r>
          </a:p>
          <a:p>
            <a:pPr>
              <a:buClr>
                <a:srgbClr val="F84919"/>
              </a:buClr>
            </a:pPr>
            <a:r>
              <a:rPr lang="en-US" dirty="0"/>
              <a:t>Easily assign multiple drivers or carriers to manage multi-step dispatches</a:t>
            </a:r>
          </a:p>
          <a:p>
            <a:pPr>
              <a:buClr>
                <a:srgbClr val="F84919"/>
              </a:buClr>
            </a:pPr>
            <a:r>
              <a:rPr lang="en-US" dirty="0"/>
              <a:t>See a daily view of your load categories to keep on top of what is happening today and never lose a load again </a:t>
            </a:r>
          </a:p>
        </p:txBody>
      </p:sp>
    </p:spTree>
    <p:extLst>
      <p:ext uri="{BB962C8B-B14F-4D97-AF65-F5344CB8AC3E}">
        <p14:creationId xmlns:p14="http://schemas.microsoft.com/office/powerpoint/2010/main" val="375337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8CC77FED-4D9A-4329-A80B-1D23585E3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276586-6F92-4AE8-841D-41DF3E675E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9" name="Freeform 5">
              <a:extLst>
                <a:ext uri="{FF2B5EF4-FFF2-40B4-BE49-F238E27FC236}">
                  <a16:creationId xmlns:a16="http://schemas.microsoft.com/office/drawing/2014/main" id="{6D3E2771-6BA2-4E5E-ADB6-4D65A9EB95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
              <a:extLst>
                <a:ext uri="{FF2B5EF4-FFF2-40B4-BE49-F238E27FC236}">
                  <a16:creationId xmlns:a16="http://schemas.microsoft.com/office/drawing/2014/main" id="{90A788D8-CB78-4178-BC99-4771E71FB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7">
              <a:extLst>
                <a:ext uri="{FF2B5EF4-FFF2-40B4-BE49-F238E27FC236}">
                  <a16:creationId xmlns:a16="http://schemas.microsoft.com/office/drawing/2014/main" id="{0362F498-C555-43E9-BE86-FBEE101253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8">
              <a:extLst>
                <a:ext uri="{FF2B5EF4-FFF2-40B4-BE49-F238E27FC236}">
                  <a16:creationId xmlns:a16="http://schemas.microsoft.com/office/drawing/2014/main" id="{075B21FB-BA05-4426-ADC5-67BBE8F0F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9">
              <a:extLst>
                <a:ext uri="{FF2B5EF4-FFF2-40B4-BE49-F238E27FC236}">
                  <a16:creationId xmlns:a16="http://schemas.microsoft.com/office/drawing/2014/main" id="{734F2077-014C-43C9-888B-9176F33627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0">
              <a:extLst>
                <a:ext uri="{FF2B5EF4-FFF2-40B4-BE49-F238E27FC236}">
                  <a16:creationId xmlns:a16="http://schemas.microsoft.com/office/drawing/2014/main" id="{4A399E80-304C-4952-821E-4095C082F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1">
              <a:extLst>
                <a:ext uri="{FF2B5EF4-FFF2-40B4-BE49-F238E27FC236}">
                  <a16:creationId xmlns:a16="http://schemas.microsoft.com/office/drawing/2014/main" id="{AA2531F1-91ED-4467-BB2F-0F33D92779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2">
              <a:extLst>
                <a:ext uri="{FF2B5EF4-FFF2-40B4-BE49-F238E27FC236}">
                  <a16:creationId xmlns:a16="http://schemas.microsoft.com/office/drawing/2014/main" id="{AD6A412A-06CB-482F-9223-9AF195376B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3">
              <a:extLst>
                <a:ext uri="{FF2B5EF4-FFF2-40B4-BE49-F238E27FC236}">
                  <a16:creationId xmlns:a16="http://schemas.microsoft.com/office/drawing/2014/main" id="{66DEC515-FD29-4E8A-90BC-7EAC6A7904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4">
              <a:extLst>
                <a:ext uri="{FF2B5EF4-FFF2-40B4-BE49-F238E27FC236}">
                  <a16:creationId xmlns:a16="http://schemas.microsoft.com/office/drawing/2014/main" id="{6A943570-A613-4CA1-97B8-BBC492BAB8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5">
              <a:extLst>
                <a:ext uri="{FF2B5EF4-FFF2-40B4-BE49-F238E27FC236}">
                  <a16:creationId xmlns:a16="http://schemas.microsoft.com/office/drawing/2014/main" id="{389B7E39-D387-4998-9FD2-EBAD2A016B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6">
              <a:extLst>
                <a:ext uri="{FF2B5EF4-FFF2-40B4-BE49-F238E27FC236}">
                  <a16:creationId xmlns:a16="http://schemas.microsoft.com/office/drawing/2014/main" id="{7DD09FE5-0925-4BE2-85A1-E6283CA6F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7">
              <a:extLst>
                <a:ext uri="{FF2B5EF4-FFF2-40B4-BE49-F238E27FC236}">
                  <a16:creationId xmlns:a16="http://schemas.microsoft.com/office/drawing/2014/main" id="{AEE69FEA-0555-46CC-B08B-13EB801610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8">
              <a:extLst>
                <a:ext uri="{FF2B5EF4-FFF2-40B4-BE49-F238E27FC236}">
                  <a16:creationId xmlns:a16="http://schemas.microsoft.com/office/drawing/2014/main" id="{09C30A29-2F66-4B91-8238-F453010C0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9">
              <a:extLst>
                <a:ext uri="{FF2B5EF4-FFF2-40B4-BE49-F238E27FC236}">
                  <a16:creationId xmlns:a16="http://schemas.microsoft.com/office/drawing/2014/main" id="{B06FEE74-9DBE-420F-8401-240E83DCA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0">
              <a:extLst>
                <a:ext uri="{FF2B5EF4-FFF2-40B4-BE49-F238E27FC236}">
                  <a16:creationId xmlns:a16="http://schemas.microsoft.com/office/drawing/2014/main" id="{11906636-AB5E-4B3F-A47E-2529DC6CCD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1">
              <a:extLst>
                <a:ext uri="{FF2B5EF4-FFF2-40B4-BE49-F238E27FC236}">
                  <a16:creationId xmlns:a16="http://schemas.microsoft.com/office/drawing/2014/main" id="{EE4A71EC-50A1-41E0-964A-DAABB83150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2">
              <a:extLst>
                <a:ext uri="{FF2B5EF4-FFF2-40B4-BE49-F238E27FC236}">
                  <a16:creationId xmlns:a16="http://schemas.microsoft.com/office/drawing/2014/main" id="{67506F2C-6F46-4BD7-857E-7FD242DFAA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3">
              <a:extLst>
                <a:ext uri="{FF2B5EF4-FFF2-40B4-BE49-F238E27FC236}">
                  <a16:creationId xmlns:a16="http://schemas.microsoft.com/office/drawing/2014/main" id="{670EC1B1-7766-4768-9E39-965EB95CFD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4">
              <a:extLst>
                <a:ext uri="{FF2B5EF4-FFF2-40B4-BE49-F238E27FC236}">
                  <a16:creationId xmlns:a16="http://schemas.microsoft.com/office/drawing/2014/main" id="{5602EF6D-8573-467C-9127-2B75844131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5">
              <a:extLst>
                <a:ext uri="{FF2B5EF4-FFF2-40B4-BE49-F238E27FC236}">
                  <a16:creationId xmlns:a16="http://schemas.microsoft.com/office/drawing/2014/main" id="{35A3E886-4869-4201-BDC3-D7CFEE2A3C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100">
            <a:extLst>
              <a:ext uri="{FF2B5EF4-FFF2-40B4-BE49-F238E27FC236}">
                <a16:creationId xmlns:a16="http://schemas.microsoft.com/office/drawing/2014/main" id="{A11A1F50-253B-4F68-AA23-13967C2C1C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02" name="Rectangle 101">
              <a:extLst>
                <a:ext uri="{FF2B5EF4-FFF2-40B4-BE49-F238E27FC236}">
                  <a16:creationId xmlns:a16="http://schemas.microsoft.com/office/drawing/2014/main" id="{B5EF4256-DE8C-48F9-B3B4-2286A88DA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22">
              <a:extLst>
                <a:ext uri="{FF2B5EF4-FFF2-40B4-BE49-F238E27FC236}">
                  <a16:creationId xmlns:a16="http://schemas.microsoft.com/office/drawing/2014/main" id="{F3FDA855-A275-431F-B4D3-30ECBB1F9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EE4CF7B-F7EF-43F7-9EB4-ED0011AA3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5105CE1-A1EA-44B8-B587-08963513700A}"/>
              </a:ext>
            </a:extLst>
          </p:cNvPr>
          <p:cNvSpPr>
            <a:spLocks noGrp="1"/>
          </p:cNvSpPr>
          <p:nvPr>
            <p:ph type="title"/>
          </p:nvPr>
        </p:nvSpPr>
        <p:spPr>
          <a:xfrm>
            <a:off x="888631" y="2358391"/>
            <a:ext cx="3498979" cy="2453676"/>
          </a:xfrm>
        </p:spPr>
        <p:txBody>
          <a:bodyPr>
            <a:normAutofit/>
          </a:bodyPr>
          <a:lstStyle/>
          <a:p>
            <a:r>
              <a:rPr lang="en-US" dirty="0"/>
              <a:t>LTL</a:t>
            </a:r>
          </a:p>
        </p:txBody>
      </p:sp>
      <p:sp>
        <p:nvSpPr>
          <p:cNvPr id="10" name="Content Placeholder 9">
            <a:extLst>
              <a:ext uri="{FF2B5EF4-FFF2-40B4-BE49-F238E27FC236}">
                <a16:creationId xmlns:a16="http://schemas.microsoft.com/office/drawing/2014/main" id="{F58EF9AC-2288-4EFD-BFD3-010F34187D49}"/>
              </a:ext>
            </a:extLst>
          </p:cNvPr>
          <p:cNvSpPr>
            <a:spLocks noGrp="1"/>
          </p:cNvSpPr>
          <p:nvPr>
            <p:ph idx="1"/>
          </p:nvPr>
        </p:nvSpPr>
        <p:spPr>
          <a:xfrm>
            <a:off x="5118447" y="3091882"/>
            <a:ext cx="6281873" cy="2959925"/>
          </a:xfrm>
        </p:spPr>
        <p:txBody>
          <a:bodyPr>
            <a:normAutofit/>
          </a:bodyPr>
          <a:lstStyle/>
          <a:p>
            <a:pPr>
              <a:buClr>
                <a:srgbClr val="F84919"/>
              </a:buClr>
            </a:pPr>
            <a:r>
              <a:rPr lang="en-US" dirty="0"/>
              <a:t>Easily add a second shipment to an existing load to consolidate freight to save money and streamline your customer shipments</a:t>
            </a:r>
          </a:p>
          <a:p>
            <a:pPr>
              <a:buClr>
                <a:srgbClr val="F84919"/>
              </a:buClr>
            </a:pPr>
            <a:r>
              <a:rPr lang="en-US" dirty="0"/>
              <a:t>Combine already existing loads into trips with simple routing for last minute planning</a:t>
            </a:r>
          </a:p>
          <a:p>
            <a:pPr>
              <a:buClr>
                <a:srgbClr val="F84919"/>
              </a:buClr>
            </a:pPr>
            <a:r>
              <a:rPr lang="en-US" dirty="0"/>
              <a:t>Share real time routing updates with drivers in their PWA</a:t>
            </a:r>
          </a:p>
        </p:txBody>
      </p:sp>
      <p:pic>
        <p:nvPicPr>
          <p:cNvPr id="6" name="Picture 5">
            <a:extLst>
              <a:ext uri="{FF2B5EF4-FFF2-40B4-BE49-F238E27FC236}">
                <a16:creationId xmlns:a16="http://schemas.microsoft.com/office/drawing/2014/main" id="{22CED199-832B-4DE5-9993-AF7659309573}"/>
              </a:ext>
            </a:extLst>
          </p:cNvPr>
          <p:cNvPicPr>
            <a:picLocks noChangeAspect="1"/>
          </p:cNvPicPr>
          <p:nvPr/>
        </p:nvPicPr>
        <p:blipFill>
          <a:blip r:embed="rId2"/>
          <a:stretch>
            <a:fillRect/>
          </a:stretch>
        </p:blipFill>
        <p:spPr>
          <a:xfrm>
            <a:off x="4551129" y="552451"/>
            <a:ext cx="7571545" cy="2244927"/>
          </a:xfrm>
          <a:prstGeom prst="rect">
            <a:avLst/>
          </a:prstGeom>
        </p:spPr>
      </p:pic>
    </p:spTree>
    <p:extLst>
      <p:ext uri="{BB962C8B-B14F-4D97-AF65-F5344CB8AC3E}">
        <p14:creationId xmlns:p14="http://schemas.microsoft.com/office/powerpoint/2010/main" val="899958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15D7E00-F043-4B57-AB0E-21C76C7F59A3}"/>
              </a:ext>
            </a:extLst>
          </p:cNvPr>
          <p:cNvSpPr>
            <a:spLocks noGrp="1"/>
          </p:cNvSpPr>
          <p:nvPr>
            <p:ph type="title"/>
          </p:nvPr>
        </p:nvSpPr>
        <p:spPr>
          <a:xfrm>
            <a:off x="888631" y="2358391"/>
            <a:ext cx="3498979" cy="2453676"/>
          </a:xfrm>
        </p:spPr>
        <p:txBody>
          <a:bodyPr>
            <a:normAutofit/>
          </a:bodyPr>
          <a:lstStyle/>
          <a:p>
            <a:r>
              <a:rPr lang="en-US"/>
              <a:t>Dispatch History</a:t>
            </a:r>
          </a:p>
        </p:txBody>
      </p:sp>
      <p:pic>
        <p:nvPicPr>
          <p:cNvPr id="8" name="Content Placeholder 4" descr="A screenshot of a cell phone&#10;&#10;Description generated with very high confidence">
            <a:extLst>
              <a:ext uri="{FF2B5EF4-FFF2-40B4-BE49-F238E27FC236}">
                <a16:creationId xmlns:a16="http://schemas.microsoft.com/office/drawing/2014/main" id="{24604106-EB7A-4257-8FD2-E28AC5FE6AC4}"/>
              </a:ext>
            </a:extLst>
          </p:cNvPr>
          <p:cNvPicPr>
            <a:picLocks noChangeAspect="1"/>
          </p:cNvPicPr>
          <p:nvPr/>
        </p:nvPicPr>
        <p:blipFill rotWithShape="1">
          <a:blip r:embed="rId2"/>
          <a:srcRect t="1539" r="-3" b="7640"/>
          <a:stretch/>
        </p:blipFill>
        <p:spPr>
          <a:xfrm>
            <a:off x="5115908" y="804036"/>
            <a:ext cx="6274561"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0BF058A4-C759-4359-AB01-230C26B2FDFA}"/>
              </a:ext>
            </a:extLst>
          </p:cNvPr>
          <p:cNvSpPr>
            <a:spLocks noGrp="1"/>
          </p:cNvSpPr>
          <p:nvPr>
            <p:ph idx="1"/>
          </p:nvPr>
        </p:nvSpPr>
        <p:spPr>
          <a:xfrm>
            <a:off x="5118447" y="3781505"/>
            <a:ext cx="6281873" cy="3086020"/>
          </a:xfrm>
        </p:spPr>
        <p:txBody>
          <a:bodyPr>
            <a:normAutofit/>
          </a:bodyPr>
          <a:lstStyle/>
          <a:p>
            <a:pPr>
              <a:buClr>
                <a:srgbClr val="F9407F"/>
              </a:buClr>
            </a:pPr>
            <a:r>
              <a:rPr lang="en-US" sz="1400" dirty="0"/>
              <a:t>Keep a complete forever history of your completed dispatches. </a:t>
            </a:r>
          </a:p>
          <a:p>
            <a:pPr>
              <a:buClr>
                <a:srgbClr val="F9407F"/>
              </a:buClr>
            </a:pPr>
            <a:r>
              <a:rPr lang="en-US" sz="1400" dirty="0"/>
              <a:t>Easily organize your old dispatches with custom statuses, run date range searches or master search a load by name for simplicity. </a:t>
            </a:r>
          </a:p>
          <a:p>
            <a:pPr>
              <a:buClr>
                <a:srgbClr val="F9407F"/>
              </a:buClr>
            </a:pPr>
            <a:r>
              <a:rPr lang="en-US" sz="1400" dirty="0"/>
              <a:t>Easily edit completed loads, email documents, attach documents or add them to a trip if you forgot using the action icons. </a:t>
            </a:r>
          </a:p>
          <a:p>
            <a:pPr>
              <a:buClr>
                <a:srgbClr val="F9407F"/>
              </a:buClr>
            </a:pPr>
            <a:endParaRPr lang="en-US" dirty="0"/>
          </a:p>
        </p:txBody>
      </p:sp>
    </p:spTree>
    <p:extLst>
      <p:ext uri="{BB962C8B-B14F-4D97-AF65-F5344CB8AC3E}">
        <p14:creationId xmlns:p14="http://schemas.microsoft.com/office/powerpoint/2010/main" val="427301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99727EA-68A2-4DF9-90C9-F22B9C49C0D3}"/>
              </a:ext>
            </a:extLst>
          </p:cNvPr>
          <p:cNvSpPr>
            <a:spLocks noGrp="1"/>
          </p:cNvSpPr>
          <p:nvPr>
            <p:ph type="title"/>
          </p:nvPr>
        </p:nvSpPr>
        <p:spPr>
          <a:xfrm>
            <a:off x="888631" y="2358391"/>
            <a:ext cx="3498979" cy="2453676"/>
          </a:xfrm>
        </p:spPr>
        <p:txBody>
          <a:bodyPr>
            <a:normAutofit/>
          </a:bodyPr>
          <a:lstStyle/>
          <a:p>
            <a:r>
              <a:rPr lang="en-US"/>
              <a:t>Dispatch Calendar</a:t>
            </a:r>
          </a:p>
        </p:txBody>
      </p:sp>
      <p:pic>
        <p:nvPicPr>
          <p:cNvPr id="8" name="Content Placeholder 4" descr="A screenshot of a cell phone&#10;&#10;Description generated with very high confidence">
            <a:extLst>
              <a:ext uri="{FF2B5EF4-FFF2-40B4-BE49-F238E27FC236}">
                <a16:creationId xmlns:a16="http://schemas.microsoft.com/office/drawing/2014/main" id="{9991FBA9-76C6-42D4-A5E2-BFEB57A6B6D4}"/>
              </a:ext>
            </a:extLst>
          </p:cNvPr>
          <p:cNvPicPr>
            <a:picLocks noChangeAspect="1"/>
          </p:cNvPicPr>
          <p:nvPr/>
        </p:nvPicPr>
        <p:blipFill rotWithShape="1">
          <a:blip r:embed="rId2"/>
          <a:srcRect t="8744" r="-3" b="-3"/>
          <a:stretch/>
        </p:blipFill>
        <p:spPr>
          <a:xfrm>
            <a:off x="5115908" y="804036"/>
            <a:ext cx="6274561"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E9135397-FEA1-44D6-B809-7CA9E36DEF09}"/>
              </a:ext>
            </a:extLst>
          </p:cNvPr>
          <p:cNvSpPr>
            <a:spLocks noGrp="1"/>
          </p:cNvSpPr>
          <p:nvPr>
            <p:ph idx="1"/>
          </p:nvPr>
        </p:nvSpPr>
        <p:spPr>
          <a:xfrm>
            <a:off x="5118447" y="4267830"/>
            <a:ext cx="6281873" cy="1783977"/>
          </a:xfrm>
        </p:spPr>
        <p:txBody>
          <a:bodyPr>
            <a:normAutofit fontScale="85000" lnSpcReduction="10000"/>
          </a:bodyPr>
          <a:lstStyle/>
          <a:p>
            <a:pPr>
              <a:buClr>
                <a:srgbClr val="ECFC46"/>
              </a:buClr>
            </a:pPr>
            <a:r>
              <a:rPr lang="en-US" dirty="0"/>
              <a:t>Give yourself a nice visual by day, week, or month of your loads. </a:t>
            </a:r>
          </a:p>
          <a:p>
            <a:pPr>
              <a:buClr>
                <a:srgbClr val="ECFC46"/>
              </a:buClr>
            </a:pPr>
            <a:r>
              <a:rPr lang="en-US" dirty="0"/>
              <a:t>Color coded according to the load statuses you set up.</a:t>
            </a:r>
          </a:p>
          <a:p>
            <a:pPr>
              <a:buClr>
                <a:srgbClr val="ECFC46"/>
              </a:buClr>
            </a:pPr>
            <a:r>
              <a:rPr lang="en-US" dirty="0"/>
              <a:t>Simply double click on a load to change its status, edit, or add any information, assign drivers, etc. </a:t>
            </a:r>
          </a:p>
          <a:p>
            <a:pPr>
              <a:buClr>
                <a:srgbClr val="ECFC46"/>
              </a:buClr>
            </a:pPr>
            <a:r>
              <a:rPr lang="en-US" dirty="0"/>
              <a:t>Filter to only see only the load statuses you desire. </a:t>
            </a:r>
          </a:p>
          <a:p>
            <a:pPr>
              <a:buClr>
                <a:srgbClr val="ECFC46"/>
              </a:buClr>
            </a:pPr>
            <a:endParaRPr lang="en-US" dirty="0"/>
          </a:p>
        </p:txBody>
      </p:sp>
    </p:spTree>
    <p:extLst>
      <p:ext uri="{BB962C8B-B14F-4D97-AF65-F5344CB8AC3E}">
        <p14:creationId xmlns:p14="http://schemas.microsoft.com/office/powerpoint/2010/main" val="170379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C3888A7-1ED3-41E7-B03D-1EBDBFD60BEC}"/>
              </a:ext>
            </a:extLst>
          </p:cNvPr>
          <p:cNvSpPr>
            <a:spLocks noGrp="1"/>
          </p:cNvSpPr>
          <p:nvPr>
            <p:ph type="title"/>
          </p:nvPr>
        </p:nvSpPr>
        <p:spPr>
          <a:xfrm>
            <a:off x="888631" y="2358391"/>
            <a:ext cx="3498979" cy="2453676"/>
          </a:xfrm>
        </p:spPr>
        <p:txBody>
          <a:bodyPr>
            <a:normAutofit/>
          </a:bodyPr>
          <a:lstStyle/>
          <a:p>
            <a:r>
              <a:rPr lang="en-US"/>
              <a:t>Invoices</a:t>
            </a:r>
          </a:p>
        </p:txBody>
      </p:sp>
      <p:pic>
        <p:nvPicPr>
          <p:cNvPr id="8" name="Content Placeholder 4" descr="A screenshot of a computer&#10;&#10;Description generated with very high confidence">
            <a:extLst>
              <a:ext uri="{FF2B5EF4-FFF2-40B4-BE49-F238E27FC236}">
                <a16:creationId xmlns:a16="http://schemas.microsoft.com/office/drawing/2014/main" id="{6E260264-A416-454E-BF22-207D34241026}"/>
              </a:ext>
            </a:extLst>
          </p:cNvPr>
          <p:cNvPicPr>
            <a:picLocks noChangeAspect="1"/>
          </p:cNvPicPr>
          <p:nvPr/>
        </p:nvPicPr>
        <p:blipFill rotWithShape="1">
          <a:blip r:embed="rId2"/>
          <a:srcRect r="-3" b="7856"/>
          <a:stretch/>
        </p:blipFill>
        <p:spPr>
          <a:xfrm>
            <a:off x="5115908" y="804036"/>
            <a:ext cx="6274561"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76F4EB3B-8FE7-4285-92BA-A4207DD3B914}"/>
              </a:ext>
            </a:extLst>
          </p:cNvPr>
          <p:cNvSpPr>
            <a:spLocks noGrp="1"/>
          </p:cNvSpPr>
          <p:nvPr>
            <p:ph idx="1"/>
          </p:nvPr>
        </p:nvSpPr>
        <p:spPr>
          <a:xfrm>
            <a:off x="5118447" y="4267830"/>
            <a:ext cx="6281873" cy="1783977"/>
          </a:xfrm>
        </p:spPr>
        <p:txBody>
          <a:bodyPr>
            <a:noAutofit/>
          </a:bodyPr>
          <a:lstStyle/>
          <a:p>
            <a:pPr>
              <a:buClr>
                <a:srgbClr val="F75B34"/>
              </a:buClr>
            </a:pPr>
            <a:r>
              <a:rPr lang="en-US" sz="1400" dirty="0"/>
              <a:t>Once a load has been completed simply create an invoice under “New Invoice” .</a:t>
            </a:r>
          </a:p>
          <a:p>
            <a:pPr>
              <a:buClr>
                <a:srgbClr val="F75B34"/>
              </a:buClr>
            </a:pPr>
            <a:r>
              <a:rPr lang="en-US" sz="1400" dirty="0"/>
              <a:t>Choose the customer you want to invoice, batch all the loads or pick and choose which loads you want to invoice. </a:t>
            </a:r>
          </a:p>
          <a:p>
            <a:pPr>
              <a:buClr>
                <a:srgbClr val="F75B34"/>
              </a:buClr>
            </a:pPr>
            <a:r>
              <a:rPr lang="en-US" sz="1400" dirty="0"/>
              <a:t>Email the clients invoice with the mail action icon, insert any other attachments you desire and merge all documents into a single PDF or keep them separate. </a:t>
            </a:r>
          </a:p>
          <a:p>
            <a:pPr>
              <a:buClr>
                <a:srgbClr val="F75B34"/>
              </a:buClr>
            </a:pPr>
            <a:r>
              <a:rPr lang="en-US" sz="1400" dirty="0"/>
              <a:t>Easily send the invoice to your accounting software with the click of a button in the action icons. </a:t>
            </a:r>
          </a:p>
        </p:txBody>
      </p:sp>
    </p:spTree>
    <p:extLst>
      <p:ext uri="{BB962C8B-B14F-4D97-AF65-F5344CB8AC3E}">
        <p14:creationId xmlns:p14="http://schemas.microsoft.com/office/powerpoint/2010/main" val="355229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C3888A7-1ED3-41E7-B03D-1EBDBFD60BEC}"/>
              </a:ext>
            </a:extLst>
          </p:cNvPr>
          <p:cNvSpPr>
            <a:spLocks noGrp="1"/>
          </p:cNvSpPr>
          <p:nvPr>
            <p:ph type="title"/>
          </p:nvPr>
        </p:nvSpPr>
        <p:spPr>
          <a:xfrm>
            <a:off x="888631" y="2358391"/>
            <a:ext cx="3498979" cy="2453676"/>
          </a:xfrm>
        </p:spPr>
        <p:txBody>
          <a:bodyPr>
            <a:normAutofit/>
          </a:bodyPr>
          <a:lstStyle/>
          <a:p>
            <a:r>
              <a:rPr lang="en-US" dirty="0"/>
              <a:t>Receive Payments</a:t>
            </a:r>
          </a:p>
        </p:txBody>
      </p:sp>
      <p:sp>
        <p:nvSpPr>
          <p:cNvPr id="10" name="Content Placeholder 9">
            <a:extLst>
              <a:ext uri="{FF2B5EF4-FFF2-40B4-BE49-F238E27FC236}">
                <a16:creationId xmlns:a16="http://schemas.microsoft.com/office/drawing/2014/main" id="{76F4EB3B-8FE7-4285-92BA-A4207DD3B914}"/>
              </a:ext>
            </a:extLst>
          </p:cNvPr>
          <p:cNvSpPr>
            <a:spLocks noGrp="1"/>
          </p:cNvSpPr>
          <p:nvPr>
            <p:ph idx="1"/>
          </p:nvPr>
        </p:nvSpPr>
        <p:spPr>
          <a:xfrm>
            <a:off x="5118447" y="4267830"/>
            <a:ext cx="6281873" cy="1783977"/>
          </a:xfrm>
        </p:spPr>
        <p:txBody>
          <a:bodyPr>
            <a:noAutofit/>
          </a:bodyPr>
          <a:lstStyle/>
          <a:p>
            <a:pPr>
              <a:buClr>
                <a:srgbClr val="F75B34"/>
              </a:buClr>
            </a:pPr>
            <a:r>
              <a:rPr lang="en-US" sz="1400" dirty="0"/>
              <a:t>Keep your accounts up to date with TracxTMS receive payments feature</a:t>
            </a:r>
          </a:p>
          <a:p>
            <a:pPr>
              <a:buClr>
                <a:srgbClr val="F75B34"/>
              </a:buClr>
            </a:pPr>
            <a:r>
              <a:rPr lang="en-US" sz="1400" dirty="0"/>
              <a:t>Instantly receive payments against your invoiced loads and reconcile full and partial load payments</a:t>
            </a:r>
          </a:p>
          <a:p>
            <a:pPr>
              <a:buClr>
                <a:srgbClr val="F75B34"/>
              </a:buClr>
            </a:pPr>
            <a:r>
              <a:rPr lang="en-US" sz="1400" dirty="0"/>
              <a:t>Robust accounts reporting to help you keep on top of your accounts</a:t>
            </a:r>
          </a:p>
        </p:txBody>
      </p:sp>
      <p:pic>
        <p:nvPicPr>
          <p:cNvPr id="4" name="Picture 3">
            <a:extLst>
              <a:ext uri="{FF2B5EF4-FFF2-40B4-BE49-F238E27FC236}">
                <a16:creationId xmlns:a16="http://schemas.microsoft.com/office/drawing/2014/main" id="{670DB3C5-84D2-4112-B12A-0B64A3FCB027}"/>
              </a:ext>
            </a:extLst>
          </p:cNvPr>
          <p:cNvPicPr>
            <a:picLocks noChangeAspect="1"/>
          </p:cNvPicPr>
          <p:nvPr/>
        </p:nvPicPr>
        <p:blipFill>
          <a:blip r:embed="rId2"/>
          <a:stretch>
            <a:fillRect/>
          </a:stretch>
        </p:blipFill>
        <p:spPr>
          <a:xfrm>
            <a:off x="4916487" y="806193"/>
            <a:ext cx="7063390" cy="3002556"/>
          </a:xfrm>
          <a:prstGeom prst="rect">
            <a:avLst/>
          </a:prstGeom>
        </p:spPr>
      </p:pic>
    </p:spTree>
    <p:extLst>
      <p:ext uri="{BB962C8B-B14F-4D97-AF65-F5344CB8AC3E}">
        <p14:creationId xmlns:p14="http://schemas.microsoft.com/office/powerpoint/2010/main" val="20418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D5ECE80-D854-47D5-968F-F29F35672796}"/>
              </a:ext>
            </a:extLst>
          </p:cNvPr>
          <p:cNvSpPr>
            <a:spLocks noGrp="1"/>
          </p:cNvSpPr>
          <p:nvPr>
            <p:ph type="title"/>
          </p:nvPr>
        </p:nvSpPr>
        <p:spPr>
          <a:xfrm>
            <a:off x="888631" y="2358391"/>
            <a:ext cx="3498979" cy="2453676"/>
          </a:xfrm>
        </p:spPr>
        <p:txBody>
          <a:bodyPr>
            <a:normAutofit/>
          </a:bodyPr>
          <a:lstStyle/>
          <a:p>
            <a:r>
              <a:rPr lang="en-US" sz="3700"/>
              <a:t>Other Charges &amp; Reimbursements</a:t>
            </a:r>
          </a:p>
        </p:txBody>
      </p:sp>
      <p:pic>
        <p:nvPicPr>
          <p:cNvPr id="8" name="Content Placeholder 4" descr="A screenshot of a cell phone&#10;&#10;Description generated with very high confidence">
            <a:extLst>
              <a:ext uri="{FF2B5EF4-FFF2-40B4-BE49-F238E27FC236}">
                <a16:creationId xmlns:a16="http://schemas.microsoft.com/office/drawing/2014/main" id="{AC8B77F7-DEC7-4C41-97EF-6F215374CD2F}"/>
              </a:ext>
            </a:extLst>
          </p:cNvPr>
          <p:cNvPicPr>
            <a:picLocks noChangeAspect="1"/>
          </p:cNvPicPr>
          <p:nvPr/>
        </p:nvPicPr>
        <p:blipFill rotWithShape="1">
          <a:blip r:embed="rId2"/>
          <a:srcRect r="-3" b="7856"/>
          <a:stretch/>
        </p:blipFill>
        <p:spPr>
          <a:xfrm>
            <a:off x="5115908" y="804036"/>
            <a:ext cx="6274561"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95947F76-8B3B-488B-BED9-31F64C88AD97}"/>
              </a:ext>
            </a:extLst>
          </p:cNvPr>
          <p:cNvSpPr>
            <a:spLocks noGrp="1"/>
          </p:cNvSpPr>
          <p:nvPr>
            <p:ph idx="1"/>
          </p:nvPr>
        </p:nvSpPr>
        <p:spPr>
          <a:xfrm>
            <a:off x="5118447" y="4267830"/>
            <a:ext cx="6281873" cy="2347655"/>
          </a:xfrm>
        </p:spPr>
        <p:txBody>
          <a:bodyPr>
            <a:normAutofit fontScale="47500" lnSpcReduction="20000"/>
          </a:bodyPr>
          <a:lstStyle/>
          <a:p>
            <a:pPr>
              <a:buClr>
                <a:srgbClr val="23E1F7"/>
              </a:buClr>
            </a:pPr>
            <a:r>
              <a:rPr lang="en-US" sz="2900" dirty="0"/>
              <a:t>Easily create custom charges or reimbursements.</a:t>
            </a:r>
          </a:p>
          <a:p>
            <a:pPr>
              <a:buClr>
                <a:srgbClr val="23E1F7"/>
              </a:buClr>
            </a:pPr>
            <a:r>
              <a:rPr lang="en-US" sz="2900" dirty="0"/>
              <a:t>Simply choose the load, add your custom charge type, and give it a description if you wish. </a:t>
            </a:r>
          </a:p>
          <a:p>
            <a:pPr>
              <a:buClr>
                <a:srgbClr val="23E1F7"/>
              </a:buClr>
            </a:pPr>
            <a:r>
              <a:rPr lang="en-US" sz="2900" dirty="0"/>
              <a:t>Type in the amount billable to your customer, amount reimbursable to your driver, choose if its taxable or not, click submit and let the software do the rest. </a:t>
            </a:r>
          </a:p>
          <a:p>
            <a:pPr>
              <a:buClr>
                <a:srgbClr val="23E1F7"/>
              </a:buClr>
            </a:pPr>
            <a:r>
              <a:rPr lang="en-US" sz="2900" dirty="0"/>
              <a:t>Easily edit and delete your charges and reimbursements with the action icons. </a:t>
            </a:r>
          </a:p>
          <a:p>
            <a:pPr>
              <a:buClr>
                <a:srgbClr val="23E1F7"/>
              </a:buClr>
            </a:pPr>
            <a:endParaRPr lang="en-US" dirty="0"/>
          </a:p>
        </p:txBody>
      </p:sp>
    </p:spTree>
    <p:extLst>
      <p:ext uri="{BB962C8B-B14F-4D97-AF65-F5344CB8AC3E}">
        <p14:creationId xmlns:p14="http://schemas.microsoft.com/office/powerpoint/2010/main" val="133304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0E04D80-6AE3-43CC-9ED6-899E5110BC43}"/>
              </a:ext>
            </a:extLst>
          </p:cNvPr>
          <p:cNvSpPr>
            <a:spLocks noGrp="1"/>
          </p:cNvSpPr>
          <p:nvPr>
            <p:ph type="title"/>
          </p:nvPr>
        </p:nvSpPr>
        <p:spPr>
          <a:xfrm>
            <a:off x="888631" y="2358391"/>
            <a:ext cx="3498979" cy="2453676"/>
          </a:xfrm>
        </p:spPr>
        <p:txBody>
          <a:bodyPr>
            <a:normAutofit/>
          </a:bodyPr>
          <a:lstStyle/>
          <a:p>
            <a:r>
              <a:rPr lang="en-US"/>
              <a:t>Settlements</a:t>
            </a:r>
          </a:p>
        </p:txBody>
      </p:sp>
      <p:pic>
        <p:nvPicPr>
          <p:cNvPr id="8" name="Content Placeholder 4" descr="A screenshot of a cell phone&#10;&#10;Description generated with very high confidence">
            <a:extLst>
              <a:ext uri="{FF2B5EF4-FFF2-40B4-BE49-F238E27FC236}">
                <a16:creationId xmlns:a16="http://schemas.microsoft.com/office/drawing/2014/main" id="{03A8AB5B-AC81-4CBB-83E1-548F4B8449D2}"/>
              </a:ext>
            </a:extLst>
          </p:cNvPr>
          <p:cNvPicPr>
            <a:picLocks noChangeAspect="1"/>
          </p:cNvPicPr>
          <p:nvPr/>
        </p:nvPicPr>
        <p:blipFill rotWithShape="1">
          <a:blip r:embed="rId2"/>
          <a:srcRect r="-3" b="7856"/>
          <a:stretch/>
        </p:blipFill>
        <p:spPr>
          <a:xfrm>
            <a:off x="5115908" y="804036"/>
            <a:ext cx="6274561"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8C9FE9EC-8412-4538-898E-D5A72CFFD118}"/>
              </a:ext>
            </a:extLst>
          </p:cNvPr>
          <p:cNvSpPr>
            <a:spLocks noGrp="1"/>
          </p:cNvSpPr>
          <p:nvPr>
            <p:ph idx="1"/>
          </p:nvPr>
        </p:nvSpPr>
        <p:spPr>
          <a:xfrm>
            <a:off x="5118447" y="4267830"/>
            <a:ext cx="6281873" cy="1783977"/>
          </a:xfrm>
        </p:spPr>
        <p:txBody>
          <a:bodyPr>
            <a:normAutofit fontScale="77500" lnSpcReduction="20000"/>
          </a:bodyPr>
          <a:lstStyle/>
          <a:p>
            <a:pPr>
              <a:buClr>
                <a:srgbClr val="F45737"/>
              </a:buClr>
            </a:pPr>
            <a:r>
              <a:rPr lang="en-US" dirty="0"/>
              <a:t>Simply settle with your drivers or carriers under “New Settlement”. </a:t>
            </a:r>
          </a:p>
          <a:p>
            <a:pPr>
              <a:buClr>
                <a:srgbClr val="F45737"/>
              </a:buClr>
            </a:pPr>
            <a:r>
              <a:rPr lang="en-US" dirty="0"/>
              <a:t>Pick your driver or carrier, batch loads or pick and choose what loads you want to settle. </a:t>
            </a:r>
          </a:p>
          <a:p>
            <a:pPr>
              <a:buClr>
                <a:srgbClr val="F45737"/>
              </a:buClr>
            </a:pPr>
            <a:r>
              <a:rPr lang="en-US" dirty="0"/>
              <a:t>Select any deductions you have created or quickly create a new one. </a:t>
            </a:r>
          </a:p>
          <a:p>
            <a:pPr>
              <a:buClr>
                <a:srgbClr val="F45737"/>
              </a:buClr>
            </a:pPr>
            <a:r>
              <a:rPr lang="en-US" dirty="0"/>
              <a:t>Easily edit, delete, or send your settlements to your accounting software with the action icons. </a:t>
            </a:r>
          </a:p>
        </p:txBody>
      </p:sp>
    </p:spTree>
    <p:extLst>
      <p:ext uri="{BB962C8B-B14F-4D97-AF65-F5344CB8AC3E}">
        <p14:creationId xmlns:p14="http://schemas.microsoft.com/office/powerpoint/2010/main" val="189060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FDB5B21-A9A3-4834-B9E8-60603808DB8E}"/>
              </a:ext>
            </a:extLst>
          </p:cNvPr>
          <p:cNvSpPr>
            <a:spLocks noGrp="1"/>
          </p:cNvSpPr>
          <p:nvPr>
            <p:ph type="title"/>
          </p:nvPr>
        </p:nvSpPr>
        <p:spPr>
          <a:xfrm>
            <a:off x="888631" y="2358391"/>
            <a:ext cx="3498979" cy="2453676"/>
          </a:xfrm>
        </p:spPr>
        <p:txBody>
          <a:bodyPr>
            <a:normAutofit/>
          </a:bodyPr>
          <a:lstStyle/>
          <a:p>
            <a:r>
              <a:rPr lang="en-US" sz="3700"/>
              <a:t>Deductions &amp; Reimbursements</a:t>
            </a:r>
          </a:p>
        </p:txBody>
      </p:sp>
      <p:pic>
        <p:nvPicPr>
          <p:cNvPr id="8" name="Content Placeholder 4" descr="A screenshot of a computer&#10;&#10;Description generated with very high confidence">
            <a:extLst>
              <a:ext uri="{FF2B5EF4-FFF2-40B4-BE49-F238E27FC236}">
                <a16:creationId xmlns:a16="http://schemas.microsoft.com/office/drawing/2014/main" id="{E577F7E9-00C1-4B7F-A3A4-ACA986BDE3F7}"/>
              </a:ext>
            </a:extLst>
          </p:cNvPr>
          <p:cNvPicPr>
            <a:picLocks noChangeAspect="1"/>
          </p:cNvPicPr>
          <p:nvPr/>
        </p:nvPicPr>
        <p:blipFill rotWithShape="1">
          <a:blip r:embed="rId2"/>
          <a:srcRect r="-3" b="8742"/>
          <a:stretch/>
        </p:blipFill>
        <p:spPr>
          <a:xfrm>
            <a:off x="5115908" y="804036"/>
            <a:ext cx="6274561"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F7876508-3A6F-4205-8A36-E91B50C060F7}"/>
              </a:ext>
            </a:extLst>
          </p:cNvPr>
          <p:cNvSpPr>
            <a:spLocks noGrp="1"/>
          </p:cNvSpPr>
          <p:nvPr>
            <p:ph idx="1"/>
          </p:nvPr>
        </p:nvSpPr>
        <p:spPr>
          <a:xfrm>
            <a:off x="5118447" y="4267830"/>
            <a:ext cx="6281873" cy="1783977"/>
          </a:xfrm>
        </p:spPr>
        <p:txBody>
          <a:bodyPr>
            <a:normAutofit fontScale="85000" lnSpcReduction="20000"/>
          </a:bodyPr>
          <a:lstStyle/>
          <a:p>
            <a:pPr>
              <a:buClr>
                <a:srgbClr val="1FEAFF"/>
              </a:buClr>
            </a:pPr>
            <a:r>
              <a:rPr lang="en-US" dirty="0"/>
              <a:t>Much like “Other Charges &amp; Reimbursements”, create any deductions or reimbursements for your drivers and carriers. </a:t>
            </a:r>
          </a:p>
          <a:p>
            <a:pPr>
              <a:buClr>
                <a:srgbClr val="1FEAFF"/>
              </a:buClr>
            </a:pPr>
            <a:r>
              <a:rPr lang="en-US" dirty="0"/>
              <a:t>Choose whether or not deduction or reimbursement is reoccurring to save time in the future. </a:t>
            </a:r>
          </a:p>
          <a:p>
            <a:pPr>
              <a:buClr>
                <a:srgbClr val="1FEAFF"/>
              </a:buClr>
            </a:pPr>
            <a:r>
              <a:rPr lang="en-US" dirty="0"/>
              <a:t>If you forgot to create the deduction type earlier you can create it on the fly without losing any progress.</a:t>
            </a:r>
          </a:p>
        </p:txBody>
      </p:sp>
    </p:spTree>
    <p:extLst>
      <p:ext uri="{BB962C8B-B14F-4D97-AF65-F5344CB8AC3E}">
        <p14:creationId xmlns:p14="http://schemas.microsoft.com/office/powerpoint/2010/main" val="320071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FCFA7DA-5DF3-4696-B131-D3E3A656E6F5}"/>
              </a:ext>
            </a:extLst>
          </p:cNvPr>
          <p:cNvSpPr>
            <a:spLocks noGrp="1"/>
          </p:cNvSpPr>
          <p:nvPr>
            <p:ph type="title"/>
          </p:nvPr>
        </p:nvSpPr>
        <p:spPr>
          <a:xfrm>
            <a:off x="888631" y="2358391"/>
            <a:ext cx="3498979" cy="2453676"/>
          </a:xfrm>
        </p:spPr>
        <p:txBody>
          <a:bodyPr>
            <a:normAutofit/>
          </a:bodyPr>
          <a:lstStyle/>
          <a:p>
            <a:r>
              <a:rPr lang="en-US"/>
              <a:t>Loans</a:t>
            </a:r>
          </a:p>
        </p:txBody>
      </p:sp>
      <p:pic>
        <p:nvPicPr>
          <p:cNvPr id="8" name="Content Placeholder 4" descr="A screenshot of a cell phone&#10;&#10;Description generated with very high confidence">
            <a:extLst>
              <a:ext uri="{FF2B5EF4-FFF2-40B4-BE49-F238E27FC236}">
                <a16:creationId xmlns:a16="http://schemas.microsoft.com/office/drawing/2014/main" id="{485609BF-7584-4E91-B2C9-44F1FDCF6F8C}"/>
              </a:ext>
            </a:extLst>
          </p:cNvPr>
          <p:cNvPicPr>
            <a:picLocks noChangeAspect="1"/>
          </p:cNvPicPr>
          <p:nvPr/>
        </p:nvPicPr>
        <p:blipFill rotWithShape="1">
          <a:blip r:embed="rId2"/>
          <a:srcRect r="-3" b="8301"/>
          <a:stretch/>
        </p:blipFill>
        <p:spPr>
          <a:xfrm>
            <a:off x="5115908" y="804036"/>
            <a:ext cx="6274561"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71D6220C-B6C9-48DF-BA9F-565C00984896}"/>
              </a:ext>
            </a:extLst>
          </p:cNvPr>
          <p:cNvSpPr>
            <a:spLocks noGrp="1"/>
          </p:cNvSpPr>
          <p:nvPr>
            <p:ph idx="1"/>
          </p:nvPr>
        </p:nvSpPr>
        <p:spPr>
          <a:xfrm>
            <a:off x="5167885" y="3905624"/>
            <a:ext cx="6281873" cy="2423614"/>
          </a:xfrm>
        </p:spPr>
        <p:txBody>
          <a:bodyPr>
            <a:normAutofit fontScale="70000" lnSpcReduction="20000"/>
          </a:bodyPr>
          <a:lstStyle/>
          <a:p>
            <a:pPr>
              <a:buClr>
                <a:srgbClr val="F74618"/>
              </a:buClr>
            </a:pPr>
            <a:r>
              <a:rPr lang="en-US" dirty="0"/>
              <a:t>Create custom loans for your drivers or carriers.</a:t>
            </a:r>
          </a:p>
          <a:p>
            <a:pPr>
              <a:buClr>
                <a:srgbClr val="F74618"/>
              </a:buClr>
            </a:pPr>
            <a:r>
              <a:rPr lang="en-US" dirty="0"/>
              <a:t>Choose the driver or carrier, choose one of your custom deduction types.</a:t>
            </a:r>
          </a:p>
          <a:p>
            <a:pPr>
              <a:buClr>
                <a:srgbClr val="F74618"/>
              </a:buClr>
            </a:pPr>
            <a:r>
              <a:rPr lang="en-US" dirty="0"/>
              <a:t>Add in your first payment date, specify over how many months, put in the total loan amount and annual interest rate %. </a:t>
            </a:r>
          </a:p>
          <a:p>
            <a:pPr>
              <a:buClr>
                <a:srgbClr val="F74618"/>
              </a:buClr>
            </a:pPr>
            <a:r>
              <a:rPr lang="en-US" dirty="0"/>
              <a:t>Even add in payment frequency and compound frequency so that it automatically shows up as a deduction when you settle with your driver or carrier. </a:t>
            </a:r>
          </a:p>
          <a:p>
            <a:pPr>
              <a:buClr>
                <a:srgbClr val="F74618"/>
              </a:buClr>
            </a:pPr>
            <a:r>
              <a:rPr lang="en-US" dirty="0"/>
              <a:t>Easily alter payment dates, download the loan document, create notes or delete your loans using the action icons. </a:t>
            </a:r>
          </a:p>
        </p:txBody>
      </p:sp>
    </p:spTree>
    <p:extLst>
      <p:ext uri="{BB962C8B-B14F-4D97-AF65-F5344CB8AC3E}">
        <p14:creationId xmlns:p14="http://schemas.microsoft.com/office/powerpoint/2010/main" val="45947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1" name="Rectangle 101">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03">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5"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7" name="Group 126">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69" name="Rectangle 1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FDE9B34-E90D-4EFF-A5C1-7E503A0EA531}"/>
              </a:ext>
            </a:extLst>
          </p:cNvPr>
          <p:cNvSpPr>
            <a:spLocks noGrp="1"/>
          </p:cNvSpPr>
          <p:nvPr>
            <p:ph type="title"/>
          </p:nvPr>
        </p:nvSpPr>
        <p:spPr>
          <a:xfrm>
            <a:off x="888631" y="2358391"/>
            <a:ext cx="3498979" cy="2453676"/>
          </a:xfrm>
        </p:spPr>
        <p:txBody>
          <a:bodyPr>
            <a:normAutofit/>
          </a:bodyPr>
          <a:lstStyle/>
          <a:p>
            <a:r>
              <a:rPr lang="en-US" b="1"/>
              <a:t>Dashboard</a:t>
            </a:r>
          </a:p>
        </p:txBody>
      </p:sp>
      <p:pic>
        <p:nvPicPr>
          <p:cNvPr id="162" name="Content Placeholder 19">
            <a:extLst>
              <a:ext uri="{FF2B5EF4-FFF2-40B4-BE49-F238E27FC236}">
                <a16:creationId xmlns:a16="http://schemas.microsoft.com/office/drawing/2014/main" id="{8EDA0A83-C475-4B26-A423-68836E3556F0}"/>
              </a:ext>
            </a:extLst>
          </p:cNvPr>
          <p:cNvPicPr>
            <a:picLocks noChangeAspect="1"/>
          </p:cNvPicPr>
          <p:nvPr/>
        </p:nvPicPr>
        <p:blipFill rotWithShape="1">
          <a:blip r:embed="rId2"/>
          <a:srcRect t="7858" r="-3" b="-3"/>
          <a:stretch/>
        </p:blipFill>
        <p:spPr>
          <a:xfrm>
            <a:off x="4983163" y="543614"/>
            <a:ext cx="6274561" cy="2977469"/>
          </a:xfrm>
          <a:prstGeom prst="rect">
            <a:avLst/>
          </a:prstGeom>
          <a:ln w="9525">
            <a:solidFill>
              <a:schemeClr val="tx1">
                <a:alpha val="20000"/>
              </a:schemeClr>
            </a:solidFill>
          </a:ln>
        </p:spPr>
      </p:pic>
      <p:sp>
        <p:nvSpPr>
          <p:cNvPr id="164" name="Content Placeholder 163">
            <a:extLst>
              <a:ext uri="{FF2B5EF4-FFF2-40B4-BE49-F238E27FC236}">
                <a16:creationId xmlns:a16="http://schemas.microsoft.com/office/drawing/2014/main" id="{71C7FE27-DB74-4CF6-93A6-EF436C1CAD25}"/>
              </a:ext>
            </a:extLst>
          </p:cNvPr>
          <p:cNvSpPr>
            <a:spLocks noGrp="1"/>
          </p:cNvSpPr>
          <p:nvPr>
            <p:ph idx="1"/>
          </p:nvPr>
        </p:nvSpPr>
        <p:spPr>
          <a:xfrm>
            <a:off x="5046527" y="3499546"/>
            <a:ext cx="6281873" cy="3551434"/>
          </a:xfrm>
        </p:spPr>
        <p:txBody>
          <a:bodyPr>
            <a:normAutofit/>
          </a:bodyPr>
          <a:lstStyle/>
          <a:p>
            <a:r>
              <a:rPr lang="en-US" sz="1400" dirty="0"/>
              <a:t>Easily add or remove any of the widgets you see on the dashboard. </a:t>
            </a:r>
          </a:p>
          <a:p>
            <a:r>
              <a:rPr lang="en-US" sz="1400" dirty="0"/>
              <a:t>Quick glance at driver availability, what’s delivering soon, and what has just been dispatched. </a:t>
            </a:r>
          </a:p>
          <a:p>
            <a:r>
              <a:rPr lang="en-US" sz="1400" dirty="0"/>
              <a:t>Track your dispatchers performance, sales and average rate per mile. </a:t>
            </a:r>
          </a:p>
          <a:p>
            <a:r>
              <a:rPr lang="en-US" sz="1400" dirty="0"/>
              <a:t>Quickly expand to see unbilled loads to your customers, unsettled loads to your drivers or carriers, past due deductions and your gross profits.</a:t>
            </a:r>
          </a:p>
          <a:p>
            <a:r>
              <a:rPr lang="en-US" sz="1400" dirty="0"/>
              <a:t>Easily see expiry dates for drivers such as: Licenses, Medical Cards, Permits, Passports, Insurance, etc. </a:t>
            </a:r>
          </a:p>
          <a:p>
            <a:endParaRPr lang="en-US" dirty="0"/>
          </a:p>
        </p:txBody>
      </p:sp>
      <p:pic>
        <p:nvPicPr>
          <p:cNvPr id="48" name="Picture 47" descr="A close up of a sign&#10;&#10;Description generated with high confidence">
            <a:extLst>
              <a:ext uri="{FF2B5EF4-FFF2-40B4-BE49-F238E27FC236}">
                <a16:creationId xmlns:a16="http://schemas.microsoft.com/office/drawing/2014/main" id="{DB668E6A-9824-426C-9EA3-59701D2B3863}"/>
              </a:ext>
            </a:extLst>
          </p:cNvPr>
          <p:cNvPicPr>
            <a:picLocks noChangeAspect="1"/>
          </p:cNvPicPr>
          <p:nvPr/>
        </p:nvPicPr>
        <p:blipFill>
          <a:blip r:embed="rId3"/>
          <a:stretch>
            <a:fillRect/>
          </a:stretch>
        </p:blipFill>
        <p:spPr>
          <a:xfrm>
            <a:off x="137896" y="72352"/>
            <a:ext cx="1777472" cy="344027"/>
          </a:xfrm>
          <a:prstGeom prst="rect">
            <a:avLst/>
          </a:prstGeom>
        </p:spPr>
      </p:pic>
    </p:spTree>
    <p:extLst>
      <p:ext uri="{BB962C8B-B14F-4D97-AF65-F5344CB8AC3E}">
        <p14:creationId xmlns:p14="http://schemas.microsoft.com/office/powerpoint/2010/main" val="2705247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1E9F3C0-04F0-46CC-81F4-F4FB7A2F489A}"/>
              </a:ext>
            </a:extLst>
          </p:cNvPr>
          <p:cNvSpPr>
            <a:spLocks noGrp="1"/>
          </p:cNvSpPr>
          <p:nvPr>
            <p:ph type="title"/>
          </p:nvPr>
        </p:nvSpPr>
        <p:spPr>
          <a:xfrm>
            <a:off x="888631" y="2358391"/>
            <a:ext cx="3498979" cy="2453676"/>
          </a:xfrm>
        </p:spPr>
        <p:txBody>
          <a:bodyPr>
            <a:normAutofit/>
          </a:bodyPr>
          <a:lstStyle/>
          <a:p>
            <a:r>
              <a:rPr lang="en-US"/>
              <a:t>Reports</a:t>
            </a:r>
          </a:p>
        </p:txBody>
      </p:sp>
      <p:sp>
        <p:nvSpPr>
          <p:cNvPr id="10" name="Content Placeholder 9">
            <a:extLst>
              <a:ext uri="{FF2B5EF4-FFF2-40B4-BE49-F238E27FC236}">
                <a16:creationId xmlns:a16="http://schemas.microsoft.com/office/drawing/2014/main" id="{30BBC6A5-E009-49DD-8B12-8920AE8B2F5B}"/>
              </a:ext>
            </a:extLst>
          </p:cNvPr>
          <p:cNvSpPr>
            <a:spLocks noGrp="1"/>
          </p:cNvSpPr>
          <p:nvPr>
            <p:ph idx="1"/>
          </p:nvPr>
        </p:nvSpPr>
        <p:spPr>
          <a:xfrm>
            <a:off x="5118447" y="4267830"/>
            <a:ext cx="6281873" cy="1783977"/>
          </a:xfrm>
        </p:spPr>
        <p:txBody>
          <a:bodyPr>
            <a:normAutofit lnSpcReduction="10000"/>
          </a:bodyPr>
          <a:lstStyle/>
          <a:p>
            <a:pPr>
              <a:buClr>
                <a:srgbClr val="FD9B0F"/>
              </a:buClr>
            </a:pPr>
            <a:r>
              <a:rPr lang="en-US" dirty="0"/>
              <a:t>Ether choose from one of the standard reports provided by TracxTMS. Or allow us to build you any custom report you desire free of charge…After all, its your data. </a:t>
            </a:r>
          </a:p>
          <a:p>
            <a:pPr>
              <a:buClr>
                <a:srgbClr val="FD9B0F"/>
              </a:buClr>
            </a:pPr>
            <a:r>
              <a:rPr lang="en-US" dirty="0"/>
              <a:t>Easily add permissions to your reports, and run reports via custom date ranges. </a:t>
            </a:r>
          </a:p>
        </p:txBody>
      </p:sp>
      <p:pic>
        <p:nvPicPr>
          <p:cNvPr id="4" name="Picture 3">
            <a:extLst>
              <a:ext uri="{FF2B5EF4-FFF2-40B4-BE49-F238E27FC236}">
                <a16:creationId xmlns:a16="http://schemas.microsoft.com/office/drawing/2014/main" id="{C9BA9EC1-4EC5-4307-A308-456518E56C30}"/>
              </a:ext>
            </a:extLst>
          </p:cNvPr>
          <p:cNvPicPr>
            <a:picLocks noChangeAspect="1"/>
          </p:cNvPicPr>
          <p:nvPr/>
        </p:nvPicPr>
        <p:blipFill>
          <a:blip r:embed="rId2"/>
          <a:stretch>
            <a:fillRect/>
          </a:stretch>
        </p:blipFill>
        <p:spPr>
          <a:xfrm>
            <a:off x="4983163" y="552451"/>
            <a:ext cx="6990688" cy="3025563"/>
          </a:xfrm>
          <a:prstGeom prst="rect">
            <a:avLst/>
          </a:prstGeom>
        </p:spPr>
      </p:pic>
    </p:spTree>
    <p:extLst>
      <p:ext uri="{BB962C8B-B14F-4D97-AF65-F5344CB8AC3E}">
        <p14:creationId xmlns:p14="http://schemas.microsoft.com/office/powerpoint/2010/main" val="321841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B2E6DE4-4CD4-4BF4-94B1-A36E5DADC817}"/>
              </a:ext>
            </a:extLst>
          </p:cNvPr>
          <p:cNvSpPr>
            <a:spLocks noGrp="1"/>
          </p:cNvSpPr>
          <p:nvPr>
            <p:ph type="title"/>
          </p:nvPr>
        </p:nvSpPr>
        <p:spPr>
          <a:xfrm>
            <a:off x="888631" y="2358391"/>
            <a:ext cx="3498979" cy="2453676"/>
          </a:xfrm>
        </p:spPr>
        <p:txBody>
          <a:bodyPr>
            <a:normAutofit/>
          </a:bodyPr>
          <a:lstStyle/>
          <a:p>
            <a:r>
              <a:rPr lang="en-US"/>
              <a:t>System Settings Menu</a:t>
            </a:r>
          </a:p>
        </p:txBody>
      </p:sp>
      <p:pic>
        <p:nvPicPr>
          <p:cNvPr id="8" name="Content Placeholder 4" descr="A screenshot of a social media post&#10;&#10;Description generated with very high confidence">
            <a:extLst>
              <a:ext uri="{FF2B5EF4-FFF2-40B4-BE49-F238E27FC236}">
                <a16:creationId xmlns:a16="http://schemas.microsoft.com/office/drawing/2014/main" id="{4E8A36BC-6FF4-4994-B18D-794A51F87A66}"/>
              </a:ext>
            </a:extLst>
          </p:cNvPr>
          <p:cNvPicPr>
            <a:picLocks noChangeAspect="1"/>
          </p:cNvPicPr>
          <p:nvPr/>
        </p:nvPicPr>
        <p:blipFill rotWithShape="1">
          <a:blip r:embed="rId2"/>
          <a:srcRect r="8858" b="1"/>
          <a:stretch/>
        </p:blipFill>
        <p:spPr>
          <a:xfrm>
            <a:off x="5115908" y="804036"/>
            <a:ext cx="6274561"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483CB8C8-886A-4E8D-8D2E-0E77CC34107A}"/>
              </a:ext>
            </a:extLst>
          </p:cNvPr>
          <p:cNvSpPr>
            <a:spLocks noGrp="1"/>
          </p:cNvSpPr>
          <p:nvPr>
            <p:ph idx="1"/>
          </p:nvPr>
        </p:nvSpPr>
        <p:spPr>
          <a:xfrm>
            <a:off x="5118447" y="4267830"/>
            <a:ext cx="6281873" cy="1783977"/>
          </a:xfrm>
        </p:spPr>
        <p:txBody>
          <a:bodyPr>
            <a:normAutofit fontScale="85000" lnSpcReduction="10000"/>
          </a:bodyPr>
          <a:lstStyle/>
          <a:p>
            <a:pPr>
              <a:buClr>
                <a:srgbClr val="F55D40"/>
              </a:buClr>
            </a:pPr>
            <a:r>
              <a:rPr lang="en-US" dirty="0"/>
              <a:t>Customize the software to flow with your business model. </a:t>
            </a:r>
          </a:p>
          <a:p>
            <a:pPr>
              <a:buClr>
                <a:srgbClr val="F55D40"/>
              </a:buClr>
            </a:pPr>
            <a:r>
              <a:rPr lang="en-US" dirty="0"/>
              <a:t>Create all your custom types, preferences, add tax codes, add factoring vendors, even create load categories for easy filtering. </a:t>
            </a:r>
          </a:p>
          <a:p>
            <a:pPr>
              <a:buClr>
                <a:srgbClr val="F55D40"/>
              </a:buClr>
            </a:pPr>
            <a:r>
              <a:rPr lang="en-US" dirty="0"/>
              <a:t>Quickly and simply integrate to QuickBooks Online with the few easy clicks of a button. </a:t>
            </a:r>
          </a:p>
        </p:txBody>
      </p:sp>
    </p:spTree>
    <p:extLst>
      <p:ext uri="{BB962C8B-B14F-4D97-AF65-F5344CB8AC3E}">
        <p14:creationId xmlns:p14="http://schemas.microsoft.com/office/powerpoint/2010/main" val="316074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A4A7BC-77D8-4805-9231-659498CC5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55EFB23-7D5B-436F-8BB7-D00752486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F223448E-7740-4F83-9B91-3FE1874B50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4041782-5F56-45C6-9DFF-8448BB3F2C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5D8DE9A0-55FB-4F0D-A8BA-30E0BD248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BAB5395-AC18-477D-BB4C-E786E2E07F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EFB2F8CF-71DD-4D00-9D12-EE1E3F2859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B05F2004-FA01-489C-83FD-59538D955B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7F17554-9366-40D8-BC32-6D50C7FC1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8897B7B5-DAEF-4E6E-A8F5-08370082BC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17E245BD-FAE5-44AE-A4A1-06712F260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21606FCE-7558-4F9B-BDF8-CFCC0ADDE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FF845C57-2E18-430B-858D-2FF56A5EA3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7C4715CD-C981-461D-BE7A-4F2EAE6713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EF0F6E73-378E-469C-B52A-6AB269094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46BD0DC6-B17C-4ED1-8A0C-FDF4DBA596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A1CFF211-6220-41D0-A959-61B421F9A7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AB745C08-4496-47B5-8E4E-F53DD5FBF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7931007B-25B3-4A01-B5D9-78B729791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0DED2F70-81AD-468B-A952-03E6C27D4B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4A06242B-2422-4041-9CE9-8173DE090D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91D9EE3B-7A7C-44C1-A9BD-77335B1A1B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6A99CD50-E1AE-49D1-A3BD-A5766D9EB2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163E25DF-0BE3-467A-B521-E455154EDE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id="{BBDFD177-6D5B-4749-9889-B6AD010EC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22">
              <a:extLst>
                <a:ext uri="{FF2B5EF4-FFF2-40B4-BE49-F238E27FC236}">
                  <a16:creationId xmlns:a16="http://schemas.microsoft.com/office/drawing/2014/main" id="{D992FDAC-F232-4EF7-BA8F-6FE55DAA2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B4BF2FC-A4EE-4871-9617-7BB006BD7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18FE099-2F2F-416E-B413-A5F6E50F9836}"/>
              </a:ext>
            </a:extLst>
          </p:cNvPr>
          <p:cNvSpPr>
            <a:spLocks noGrp="1"/>
          </p:cNvSpPr>
          <p:nvPr>
            <p:ph type="title"/>
          </p:nvPr>
        </p:nvSpPr>
        <p:spPr>
          <a:xfrm>
            <a:off x="888631" y="2358391"/>
            <a:ext cx="3498979" cy="2453676"/>
          </a:xfrm>
        </p:spPr>
        <p:txBody>
          <a:bodyPr>
            <a:normAutofit/>
          </a:bodyPr>
          <a:lstStyle/>
          <a:p>
            <a:r>
              <a:rPr lang="en-US"/>
              <a:t>Customizations</a:t>
            </a:r>
            <a:endParaRPr lang="en-US" dirty="0"/>
          </a:p>
        </p:txBody>
      </p:sp>
      <p:sp useBgFill="1">
        <p:nvSpPr>
          <p:cNvPr id="39" name="Rectangle 38">
            <a:extLst>
              <a:ext uri="{FF2B5EF4-FFF2-40B4-BE49-F238E27FC236}">
                <a16:creationId xmlns:a16="http://schemas.microsoft.com/office/drawing/2014/main" id="{12ADD898-8A29-4997-B60E-14600C410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3">
            <a:extLst>
              <a:ext uri="{FF2B5EF4-FFF2-40B4-BE49-F238E27FC236}">
                <a16:creationId xmlns:a16="http://schemas.microsoft.com/office/drawing/2014/main" id="{1879E072-FB1D-4F99-BC27-5453C8C91972}"/>
              </a:ext>
            </a:extLst>
          </p:cNvPr>
          <p:cNvPicPr>
            <a:picLocks noChangeAspect="1"/>
          </p:cNvPicPr>
          <p:nvPr/>
        </p:nvPicPr>
        <p:blipFill>
          <a:blip r:embed="rId2"/>
          <a:stretch>
            <a:fillRect/>
          </a:stretch>
        </p:blipFill>
        <p:spPr>
          <a:xfrm>
            <a:off x="5750024" y="803186"/>
            <a:ext cx="4471986" cy="1815771"/>
          </a:xfrm>
          <a:prstGeom prst="rect">
            <a:avLst/>
          </a:prstGeom>
          <a:ln w="9525">
            <a:noFill/>
          </a:ln>
        </p:spPr>
      </p:pic>
      <p:sp>
        <p:nvSpPr>
          <p:cNvPr id="3" name="Content Placeholder 2">
            <a:extLst>
              <a:ext uri="{FF2B5EF4-FFF2-40B4-BE49-F238E27FC236}">
                <a16:creationId xmlns:a16="http://schemas.microsoft.com/office/drawing/2014/main" id="{7344A762-EDC8-4C5C-8CB3-92D215A7E365}"/>
              </a:ext>
            </a:extLst>
          </p:cNvPr>
          <p:cNvSpPr>
            <a:spLocks noGrp="1"/>
          </p:cNvSpPr>
          <p:nvPr>
            <p:ph idx="1"/>
          </p:nvPr>
        </p:nvSpPr>
        <p:spPr>
          <a:xfrm>
            <a:off x="5219565" y="2840598"/>
            <a:ext cx="6281873" cy="3214216"/>
          </a:xfrm>
        </p:spPr>
        <p:txBody>
          <a:bodyPr>
            <a:normAutofit/>
          </a:bodyPr>
          <a:lstStyle/>
          <a:p>
            <a:r>
              <a:rPr lang="en-US" dirty="0"/>
              <a:t>Need custom features and integrations?</a:t>
            </a:r>
          </a:p>
          <a:p>
            <a:r>
              <a:rPr lang="en-US" dirty="0"/>
              <a:t>We have extensive experience developing software in many industries and a dedicated in house team of developers. </a:t>
            </a:r>
          </a:p>
          <a:p>
            <a:r>
              <a:rPr lang="en-US" dirty="0"/>
              <a:t>Affordable, fast ROI.</a:t>
            </a:r>
          </a:p>
          <a:p>
            <a:r>
              <a:rPr lang="en-US" dirty="0"/>
              <a:t>Accounting &amp; truck scale integrations.</a:t>
            </a:r>
          </a:p>
          <a:p>
            <a:r>
              <a:rPr lang="en-US" dirty="0"/>
              <a:t>Ongoing support &amp; maintenance. </a:t>
            </a:r>
          </a:p>
        </p:txBody>
      </p:sp>
    </p:spTree>
    <p:extLst>
      <p:ext uri="{BB962C8B-B14F-4D97-AF65-F5344CB8AC3E}">
        <p14:creationId xmlns:p14="http://schemas.microsoft.com/office/powerpoint/2010/main" val="95273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2"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03">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05" name="Rectangle 104">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B57E62E-BFB8-4C2E-9A27-101935A16AAA}"/>
              </a:ext>
            </a:extLst>
          </p:cNvPr>
          <p:cNvSpPr>
            <a:spLocks noGrp="1"/>
          </p:cNvSpPr>
          <p:nvPr>
            <p:ph type="title"/>
          </p:nvPr>
        </p:nvSpPr>
        <p:spPr>
          <a:xfrm>
            <a:off x="888631" y="2358391"/>
            <a:ext cx="3498979" cy="2453676"/>
          </a:xfrm>
        </p:spPr>
        <p:txBody>
          <a:bodyPr>
            <a:normAutofit/>
          </a:bodyPr>
          <a:lstStyle/>
          <a:p>
            <a:r>
              <a:rPr lang="en-US"/>
              <a:t>Maps</a:t>
            </a:r>
          </a:p>
        </p:txBody>
      </p:sp>
      <p:pic>
        <p:nvPicPr>
          <p:cNvPr id="9" name="Content Placeholder 4" descr="A close up of a map&#10;&#10;Description generated with high confidence">
            <a:extLst>
              <a:ext uri="{FF2B5EF4-FFF2-40B4-BE49-F238E27FC236}">
                <a16:creationId xmlns:a16="http://schemas.microsoft.com/office/drawing/2014/main" id="{F684A7AA-EEB7-49AD-ADC6-2571672CE3A3}"/>
              </a:ext>
            </a:extLst>
          </p:cNvPr>
          <p:cNvPicPr>
            <a:picLocks noChangeAspect="1"/>
          </p:cNvPicPr>
          <p:nvPr/>
        </p:nvPicPr>
        <p:blipFill rotWithShape="1">
          <a:blip r:embed="rId2"/>
          <a:srcRect t="3929" r="-3" b="3927"/>
          <a:stretch/>
        </p:blipFill>
        <p:spPr>
          <a:xfrm>
            <a:off x="5115908" y="804036"/>
            <a:ext cx="6274561" cy="2977469"/>
          </a:xfrm>
          <a:prstGeom prst="rect">
            <a:avLst/>
          </a:prstGeom>
          <a:ln w="9525">
            <a:solidFill>
              <a:schemeClr val="tx1">
                <a:alpha val="20000"/>
              </a:schemeClr>
            </a:solidFill>
          </a:ln>
        </p:spPr>
      </p:pic>
      <p:sp>
        <p:nvSpPr>
          <p:cNvPr id="11" name="Content Placeholder 10">
            <a:extLst>
              <a:ext uri="{FF2B5EF4-FFF2-40B4-BE49-F238E27FC236}">
                <a16:creationId xmlns:a16="http://schemas.microsoft.com/office/drawing/2014/main" id="{A01237E1-B4DF-40AA-ACB8-37AEE3782F58}"/>
              </a:ext>
            </a:extLst>
          </p:cNvPr>
          <p:cNvSpPr>
            <a:spLocks noGrp="1"/>
          </p:cNvSpPr>
          <p:nvPr>
            <p:ph idx="1"/>
          </p:nvPr>
        </p:nvSpPr>
        <p:spPr>
          <a:xfrm>
            <a:off x="5118447" y="4267830"/>
            <a:ext cx="6281873" cy="1783977"/>
          </a:xfrm>
        </p:spPr>
        <p:txBody>
          <a:bodyPr>
            <a:normAutofit/>
          </a:bodyPr>
          <a:lstStyle/>
          <a:p>
            <a:pPr>
              <a:buClr>
                <a:srgbClr val="F44F3C"/>
              </a:buClr>
            </a:pPr>
            <a:r>
              <a:rPr lang="en-US" dirty="0"/>
              <a:t>Easily integrate with any GPS provider to track driver information. </a:t>
            </a:r>
          </a:p>
          <a:p>
            <a:pPr>
              <a:buClr>
                <a:srgbClr val="F44F3C"/>
              </a:buClr>
            </a:pPr>
            <a:r>
              <a:rPr lang="en-US" dirty="0"/>
              <a:t>Our partnerships with Titan GPS also allows us to offer great incentives and top tier GPS services to our clients.</a:t>
            </a:r>
          </a:p>
        </p:txBody>
      </p:sp>
      <p:pic>
        <p:nvPicPr>
          <p:cNvPr id="6" name="Picture 5">
            <a:extLst>
              <a:ext uri="{FF2B5EF4-FFF2-40B4-BE49-F238E27FC236}">
                <a16:creationId xmlns:a16="http://schemas.microsoft.com/office/drawing/2014/main" id="{4EAC0318-B0A1-4B36-9812-84A76E2771C9}"/>
              </a:ext>
            </a:extLst>
          </p:cNvPr>
          <p:cNvPicPr>
            <a:picLocks noChangeAspect="1"/>
          </p:cNvPicPr>
          <p:nvPr/>
        </p:nvPicPr>
        <p:blipFill>
          <a:blip r:embed="rId3"/>
          <a:stretch>
            <a:fillRect/>
          </a:stretch>
        </p:blipFill>
        <p:spPr>
          <a:xfrm>
            <a:off x="137896" y="72352"/>
            <a:ext cx="1777472" cy="344027"/>
          </a:xfrm>
          <a:prstGeom prst="rect">
            <a:avLst/>
          </a:prstGeom>
        </p:spPr>
      </p:pic>
    </p:spTree>
    <p:extLst>
      <p:ext uri="{BB962C8B-B14F-4D97-AF65-F5344CB8AC3E}">
        <p14:creationId xmlns:p14="http://schemas.microsoft.com/office/powerpoint/2010/main" val="101978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93"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5" name="Group 214">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216" name="Rectangle 215">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A799370-A99C-4B9A-A8A9-F6E4B4B18EE1}"/>
              </a:ext>
            </a:extLst>
          </p:cNvPr>
          <p:cNvSpPr>
            <a:spLocks noGrp="1"/>
          </p:cNvSpPr>
          <p:nvPr>
            <p:ph type="title"/>
          </p:nvPr>
        </p:nvSpPr>
        <p:spPr>
          <a:xfrm>
            <a:off x="888631" y="2358391"/>
            <a:ext cx="3498979" cy="2453676"/>
          </a:xfrm>
        </p:spPr>
        <p:txBody>
          <a:bodyPr>
            <a:normAutofit/>
          </a:bodyPr>
          <a:lstStyle/>
          <a:p>
            <a:r>
              <a:rPr lang="en-US" dirty="0"/>
              <a:t>Customers</a:t>
            </a:r>
          </a:p>
        </p:txBody>
      </p:sp>
      <p:sp>
        <p:nvSpPr>
          <p:cNvPr id="156" name="Content Placeholder 155">
            <a:extLst>
              <a:ext uri="{FF2B5EF4-FFF2-40B4-BE49-F238E27FC236}">
                <a16:creationId xmlns:a16="http://schemas.microsoft.com/office/drawing/2014/main" id="{056C3A29-0CE1-4E74-9B44-8544727BB962}"/>
              </a:ext>
            </a:extLst>
          </p:cNvPr>
          <p:cNvSpPr>
            <a:spLocks noGrp="1"/>
          </p:cNvSpPr>
          <p:nvPr>
            <p:ph idx="1"/>
          </p:nvPr>
        </p:nvSpPr>
        <p:spPr>
          <a:xfrm>
            <a:off x="5118447" y="3074339"/>
            <a:ext cx="6281873" cy="3342363"/>
          </a:xfrm>
        </p:spPr>
        <p:txBody>
          <a:bodyPr>
            <a:normAutofit/>
          </a:bodyPr>
          <a:lstStyle/>
          <a:p>
            <a:pPr>
              <a:buClr>
                <a:srgbClr val="FAAB3C"/>
              </a:buClr>
            </a:pPr>
            <a:r>
              <a:rPr lang="en-US" sz="1400" dirty="0"/>
              <a:t>Import or manually add your customer list into TracxTMS</a:t>
            </a:r>
          </a:p>
          <a:p>
            <a:pPr>
              <a:buClr>
                <a:srgbClr val="FAAB3C"/>
              </a:buClr>
            </a:pPr>
            <a:r>
              <a:rPr lang="en-US" sz="1400" dirty="0"/>
              <a:t>Add their billing information, addresses, contact information, and classify your customers to filter and organize them accordingly. </a:t>
            </a:r>
          </a:p>
          <a:p>
            <a:pPr>
              <a:buClr>
                <a:srgbClr val="FAAB3C"/>
              </a:buClr>
            </a:pPr>
            <a:r>
              <a:rPr lang="en-US" sz="1400" dirty="0"/>
              <a:t>Easily edit and delete customer profiles with the action icons. </a:t>
            </a:r>
          </a:p>
          <a:p>
            <a:pPr>
              <a:buClr>
                <a:srgbClr val="FAAB3C"/>
              </a:buClr>
            </a:pPr>
            <a:r>
              <a:rPr lang="en-US" sz="1400" dirty="0"/>
              <a:t>Upload documents and logos to your customer profiles with the action icons.</a:t>
            </a:r>
          </a:p>
          <a:p>
            <a:pPr>
              <a:buClr>
                <a:srgbClr val="FAAB3C"/>
              </a:buClr>
            </a:pPr>
            <a:r>
              <a:rPr lang="en-US" sz="1400" dirty="0"/>
              <a:t>Create user accounts for your customers with the action icon and allow them to see their loads, information &amp; documents. </a:t>
            </a:r>
          </a:p>
          <a:p>
            <a:pPr>
              <a:buClr>
                <a:srgbClr val="FAAB3C"/>
              </a:buClr>
            </a:pPr>
            <a:endParaRPr lang="en-US" sz="1200" dirty="0"/>
          </a:p>
        </p:txBody>
      </p:sp>
      <p:pic>
        <p:nvPicPr>
          <p:cNvPr id="151" name="Picture 150">
            <a:extLst>
              <a:ext uri="{FF2B5EF4-FFF2-40B4-BE49-F238E27FC236}">
                <a16:creationId xmlns:a16="http://schemas.microsoft.com/office/drawing/2014/main" id="{5AB00571-1848-4FDF-B9AF-A4026134B5CE}"/>
              </a:ext>
            </a:extLst>
          </p:cNvPr>
          <p:cNvPicPr>
            <a:picLocks noChangeAspect="1"/>
          </p:cNvPicPr>
          <p:nvPr/>
        </p:nvPicPr>
        <p:blipFill>
          <a:blip r:embed="rId2"/>
          <a:stretch>
            <a:fillRect/>
          </a:stretch>
        </p:blipFill>
        <p:spPr>
          <a:xfrm>
            <a:off x="137896" y="72352"/>
            <a:ext cx="1777472" cy="344027"/>
          </a:xfrm>
          <a:prstGeom prst="rect">
            <a:avLst/>
          </a:prstGeom>
        </p:spPr>
      </p:pic>
      <p:pic>
        <p:nvPicPr>
          <p:cNvPr id="4" name="Picture 3">
            <a:extLst>
              <a:ext uri="{FF2B5EF4-FFF2-40B4-BE49-F238E27FC236}">
                <a16:creationId xmlns:a16="http://schemas.microsoft.com/office/drawing/2014/main" id="{2D493E5B-AF95-45F1-A4EC-2A768C1A64F8}"/>
              </a:ext>
            </a:extLst>
          </p:cNvPr>
          <p:cNvPicPr>
            <a:picLocks noChangeAspect="1"/>
          </p:cNvPicPr>
          <p:nvPr/>
        </p:nvPicPr>
        <p:blipFill>
          <a:blip r:embed="rId3"/>
          <a:stretch>
            <a:fillRect/>
          </a:stretch>
        </p:blipFill>
        <p:spPr>
          <a:xfrm>
            <a:off x="4957485" y="672031"/>
            <a:ext cx="7116327" cy="2213396"/>
          </a:xfrm>
          <a:prstGeom prst="rect">
            <a:avLst/>
          </a:prstGeom>
        </p:spPr>
      </p:pic>
    </p:spTree>
    <p:extLst>
      <p:ext uri="{BB962C8B-B14F-4D97-AF65-F5344CB8AC3E}">
        <p14:creationId xmlns:p14="http://schemas.microsoft.com/office/powerpoint/2010/main" val="132620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3" name="Rectangle 222">
            <a:extLst>
              <a:ext uri="{FF2B5EF4-FFF2-40B4-BE49-F238E27FC236}">
                <a16:creationId xmlns:a16="http://schemas.microsoft.com/office/drawing/2014/main" id="{8CC77FED-4D9A-4329-A80B-1D23585E3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a:extLst>
              <a:ext uri="{FF2B5EF4-FFF2-40B4-BE49-F238E27FC236}">
                <a16:creationId xmlns:a16="http://schemas.microsoft.com/office/drawing/2014/main" id="{89276586-6F92-4AE8-841D-41DF3E675E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26" name="Freeform 5">
              <a:extLst>
                <a:ext uri="{FF2B5EF4-FFF2-40B4-BE49-F238E27FC236}">
                  <a16:creationId xmlns:a16="http://schemas.microsoft.com/office/drawing/2014/main" id="{6D3E2771-6BA2-4E5E-ADB6-4D65A9EB95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Freeform 6">
              <a:extLst>
                <a:ext uri="{FF2B5EF4-FFF2-40B4-BE49-F238E27FC236}">
                  <a16:creationId xmlns:a16="http://schemas.microsoft.com/office/drawing/2014/main" id="{90A788D8-CB78-4178-BC99-4771E71FB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Freeform 7">
              <a:extLst>
                <a:ext uri="{FF2B5EF4-FFF2-40B4-BE49-F238E27FC236}">
                  <a16:creationId xmlns:a16="http://schemas.microsoft.com/office/drawing/2014/main" id="{0362F498-C555-43E9-BE86-FBEE101253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Freeform 8">
              <a:extLst>
                <a:ext uri="{FF2B5EF4-FFF2-40B4-BE49-F238E27FC236}">
                  <a16:creationId xmlns:a16="http://schemas.microsoft.com/office/drawing/2014/main" id="{075B21FB-BA05-4426-ADC5-67BBE8F0F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9">
              <a:extLst>
                <a:ext uri="{FF2B5EF4-FFF2-40B4-BE49-F238E27FC236}">
                  <a16:creationId xmlns:a16="http://schemas.microsoft.com/office/drawing/2014/main" id="{734F2077-014C-43C9-888B-9176F33627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Freeform 10">
              <a:extLst>
                <a:ext uri="{FF2B5EF4-FFF2-40B4-BE49-F238E27FC236}">
                  <a16:creationId xmlns:a16="http://schemas.microsoft.com/office/drawing/2014/main" id="{4A399E80-304C-4952-821E-4095C082F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Freeform 11">
              <a:extLst>
                <a:ext uri="{FF2B5EF4-FFF2-40B4-BE49-F238E27FC236}">
                  <a16:creationId xmlns:a16="http://schemas.microsoft.com/office/drawing/2014/main" id="{AA2531F1-91ED-4467-BB2F-0F33D92779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Freeform 12">
              <a:extLst>
                <a:ext uri="{FF2B5EF4-FFF2-40B4-BE49-F238E27FC236}">
                  <a16:creationId xmlns:a16="http://schemas.microsoft.com/office/drawing/2014/main" id="{AD6A412A-06CB-482F-9223-9AF195376B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Freeform 13">
              <a:extLst>
                <a:ext uri="{FF2B5EF4-FFF2-40B4-BE49-F238E27FC236}">
                  <a16:creationId xmlns:a16="http://schemas.microsoft.com/office/drawing/2014/main" id="{66DEC515-FD29-4E8A-90BC-7EAC6A7904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Freeform 14">
              <a:extLst>
                <a:ext uri="{FF2B5EF4-FFF2-40B4-BE49-F238E27FC236}">
                  <a16:creationId xmlns:a16="http://schemas.microsoft.com/office/drawing/2014/main" id="{6A943570-A613-4CA1-97B8-BBC492BAB8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Freeform 15">
              <a:extLst>
                <a:ext uri="{FF2B5EF4-FFF2-40B4-BE49-F238E27FC236}">
                  <a16:creationId xmlns:a16="http://schemas.microsoft.com/office/drawing/2014/main" id="{389B7E39-D387-4998-9FD2-EBAD2A016B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Freeform 16">
              <a:extLst>
                <a:ext uri="{FF2B5EF4-FFF2-40B4-BE49-F238E27FC236}">
                  <a16:creationId xmlns:a16="http://schemas.microsoft.com/office/drawing/2014/main" id="{7DD09FE5-0925-4BE2-85A1-E6283CA6F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Freeform 17">
              <a:extLst>
                <a:ext uri="{FF2B5EF4-FFF2-40B4-BE49-F238E27FC236}">
                  <a16:creationId xmlns:a16="http://schemas.microsoft.com/office/drawing/2014/main" id="{AEE69FEA-0555-46CC-B08B-13EB801610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18">
              <a:extLst>
                <a:ext uri="{FF2B5EF4-FFF2-40B4-BE49-F238E27FC236}">
                  <a16:creationId xmlns:a16="http://schemas.microsoft.com/office/drawing/2014/main" id="{09C30A29-2F66-4B91-8238-F453010C0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Freeform 19">
              <a:extLst>
                <a:ext uri="{FF2B5EF4-FFF2-40B4-BE49-F238E27FC236}">
                  <a16:creationId xmlns:a16="http://schemas.microsoft.com/office/drawing/2014/main" id="{B06FEE74-9DBE-420F-8401-240E83DCA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
              <a:extLst>
                <a:ext uri="{FF2B5EF4-FFF2-40B4-BE49-F238E27FC236}">
                  <a16:creationId xmlns:a16="http://schemas.microsoft.com/office/drawing/2014/main" id="{11906636-AB5E-4B3F-A47E-2529DC6CCD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Freeform 21">
              <a:extLst>
                <a:ext uri="{FF2B5EF4-FFF2-40B4-BE49-F238E27FC236}">
                  <a16:creationId xmlns:a16="http://schemas.microsoft.com/office/drawing/2014/main" id="{EE4A71EC-50A1-41E0-964A-DAABB83150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Freeform 22">
              <a:extLst>
                <a:ext uri="{FF2B5EF4-FFF2-40B4-BE49-F238E27FC236}">
                  <a16:creationId xmlns:a16="http://schemas.microsoft.com/office/drawing/2014/main" id="{67506F2C-6F46-4BD7-857E-7FD242DFAA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Freeform 23">
              <a:extLst>
                <a:ext uri="{FF2B5EF4-FFF2-40B4-BE49-F238E27FC236}">
                  <a16:creationId xmlns:a16="http://schemas.microsoft.com/office/drawing/2014/main" id="{670EC1B1-7766-4768-9E39-965EB95CFD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24">
              <a:extLst>
                <a:ext uri="{FF2B5EF4-FFF2-40B4-BE49-F238E27FC236}">
                  <a16:creationId xmlns:a16="http://schemas.microsoft.com/office/drawing/2014/main" id="{5602EF6D-8573-467C-9127-2B75844131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Freeform 25">
              <a:extLst>
                <a:ext uri="{FF2B5EF4-FFF2-40B4-BE49-F238E27FC236}">
                  <a16:creationId xmlns:a16="http://schemas.microsoft.com/office/drawing/2014/main" id="{35A3E886-4869-4201-BDC3-D7CFEE2A3C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8" name="Group 247">
            <a:extLst>
              <a:ext uri="{FF2B5EF4-FFF2-40B4-BE49-F238E27FC236}">
                <a16:creationId xmlns:a16="http://schemas.microsoft.com/office/drawing/2014/main" id="{A11A1F50-253B-4F68-AA23-13967C2C1C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249" name="Rectangle 248">
              <a:extLst>
                <a:ext uri="{FF2B5EF4-FFF2-40B4-BE49-F238E27FC236}">
                  <a16:creationId xmlns:a16="http://schemas.microsoft.com/office/drawing/2014/main" id="{B5EF4256-DE8C-48F9-B3B4-2286A88DA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Isosceles Triangle 22">
              <a:extLst>
                <a:ext uri="{FF2B5EF4-FFF2-40B4-BE49-F238E27FC236}">
                  <a16:creationId xmlns:a16="http://schemas.microsoft.com/office/drawing/2014/main" id="{F3FDA855-A275-431F-B4D3-30ECBB1F9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9EE4CF7B-F7EF-43F7-9EB4-ED0011AA3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A799370-A99C-4B9A-A8A9-F6E4B4B18EE1}"/>
              </a:ext>
            </a:extLst>
          </p:cNvPr>
          <p:cNvSpPr>
            <a:spLocks noGrp="1"/>
          </p:cNvSpPr>
          <p:nvPr>
            <p:ph type="title"/>
          </p:nvPr>
        </p:nvSpPr>
        <p:spPr>
          <a:xfrm>
            <a:off x="888631" y="2358391"/>
            <a:ext cx="3498979" cy="2453676"/>
          </a:xfrm>
        </p:spPr>
        <p:txBody>
          <a:bodyPr>
            <a:normAutofit/>
          </a:bodyPr>
          <a:lstStyle/>
          <a:p>
            <a:r>
              <a:rPr lang="en-US" dirty="0"/>
              <a:t>Locations</a:t>
            </a:r>
          </a:p>
        </p:txBody>
      </p:sp>
      <p:pic>
        <p:nvPicPr>
          <p:cNvPr id="4" name="Picture 3">
            <a:extLst>
              <a:ext uri="{FF2B5EF4-FFF2-40B4-BE49-F238E27FC236}">
                <a16:creationId xmlns:a16="http://schemas.microsoft.com/office/drawing/2014/main" id="{0A7D42D5-5A67-4D9C-9EAE-7E5519F7E827}"/>
              </a:ext>
            </a:extLst>
          </p:cNvPr>
          <p:cNvPicPr>
            <a:picLocks noChangeAspect="1"/>
          </p:cNvPicPr>
          <p:nvPr/>
        </p:nvPicPr>
        <p:blipFill rotWithShape="1">
          <a:blip r:embed="rId2"/>
          <a:srcRect r="11426" b="-1"/>
          <a:stretch/>
        </p:blipFill>
        <p:spPr>
          <a:xfrm>
            <a:off x="5115908" y="804037"/>
            <a:ext cx="6274561" cy="1806434"/>
          </a:xfrm>
          <a:prstGeom prst="rect">
            <a:avLst/>
          </a:prstGeom>
          <a:ln w="9525">
            <a:solidFill>
              <a:schemeClr val="tx1">
                <a:alpha val="20000"/>
              </a:schemeClr>
            </a:solidFill>
          </a:ln>
        </p:spPr>
      </p:pic>
      <p:sp>
        <p:nvSpPr>
          <p:cNvPr id="156" name="Content Placeholder 155">
            <a:extLst>
              <a:ext uri="{FF2B5EF4-FFF2-40B4-BE49-F238E27FC236}">
                <a16:creationId xmlns:a16="http://schemas.microsoft.com/office/drawing/2014/main" id="{056C3A29-0CE1-4E74-9B44-8544727BB962}"/>
              </a:ext>
            </a:extLst>
          </p:cNvPr>
          <p:cNvSpPr>
            <a:spLocks noGrp="1"/>
          </p:cNvSpPr>
          <p:nvPr>
            <p:ph idx="1"/>
          </p:nvPr>
        </p:nvSpPr>
        <p:spPr>
          <a:xfrm>
            <a:off x="5953686" y="2805378"/>
            <a:ext cx="4710271" cy="1907156"/>
          </a:xfrm>
        </p:spPr>
        <p:txBody>
          <a:bodyPr>
            <a:normAutofit fontScale="92500"/>
          </a:bodyPr>
          <a:lstStyle/>
          <a:p>
            <a:pPr>
              <a:lnSpc>
                <a:spcPct val="110000"/>
              </a:lnSpc>
              <a:buClr>
                <a:srgbClr val="FAAB3C"/>
              </a:buClr>
            </a:pPr>
            <a:r>
              <a:rPr lang="en-US" sz="1500" dirty="0"/>
              <a:t>Easily import your existing shippers and receivers, any where that your trucks will be picking up</a:t>
            </a:r>
          </a:p>
          <a:p>
            <a:pPr>
              <a:lnSpc>
                <a:spcPct val="110000"/>
              </a:lnSpc>
              <a:buClr>
                <a:srgbClr val="FAAB3C"/>
              </a:buClr>
            </a:pPr>
            <a:r>
              <a:rPr lang="en-US" sz="1500" dirty="0"/>
              <a:t>New locations are easily added by typing the address in the routing of a load form and the system will search Google for you and save the location in the table to avoid any unnecessary data entry</a:t>
            </a:r>
          </a:p>
        </p:txBody>
      </p:sp>
      <p:pic>
        <p:nvPicPr>
          <p:cNvPr id="151" name="Picture 150">
            <a:extLst>
              <a:ext uri="{FF2B5EF4-FFF2-40B4-BE49-F238E27FC236}">
                <a16:creationId xmlns:a16="http://schemas.microsoft.com/office/drawing/2014/main" id="{5AB00571-1848-4FDF-B9AF-A4026134B5CE}"/>
              </a:ext>
            </a:extLst>
          </p:cNvPr>
          <p:cNvPicPr>
            <a:picLocks noChangeAspect="1"/>
          </p:cNvPicPr>
          <p:nvPr/>
        </p:nvPicPr>
        <p:blipFill>
          <a:blip r:embed="rId3"/>
          <a:stretch>
            <a:fillRect/>
          </a:stretch>
        </p:blipFill>
        <p:spPr>
          <a:xfrm>
            <a:off x="137896" y="72352"/>
            <a:ext cx="1777472" cy="344027"/>
          </a:xfrm>
          <a:prstGeom prst="rect">
            <a:avLst/>
          </a:prstGeom>
        </p:spPr>
      </p:pic>
      <p:pic>
        <p:nvPicPr>
          <p:cNvPr id="6" name="Picture 5">
            <a:extLst>
              <a:ext uri="{FF2B5EF4-FFF2-40B4-BE49-F238E27FC236}">
                <a16:creationId xmlns:a16="http://schemas.microsoft.com/office/drawing/2014/main" id="{68306A87-1EA0-403E-99FD-02D6BB19A8F5}"/>
              </a:ext>
            </a:extLst>
          </p:cNvPr>
          <p:cNvPicPr>
            <a:picLocks noChangeAspect="1"/>
          </p:cNvPicPr>
          <p:nvPr/>
        </p:nvPicPr>
        <p:blipFill>
          <a:blip r:embed="rId4"/>
          <a:stretch>
            <a:fillRect/>
          </a:stretch>
        </p:blipFill>
        <p:spPr>
          <a:xfrm>
            <a:off x="5115907" y="4790181"/>
            <a:ext cx="6274562" cy="1798840"/>
          </a:xfrm>
          <a:prstGeom prst="rect">
            <a:avLst/>
          </a:prstGeom>
        </p:spPr>
      </p:pic>
    </p:spTree>
    <p:extLst>
      <p:ext uri="{BB962C8B-B14F-4D97-AF65-F5344CB8AC3E}">
        <p14:creationId xmlns:p14="http://schemas.microsoft.com/office/powerpoint/2010/main" val="124859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2"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03">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05" name="Rectangle 104">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13B420F-6936-4658-A123-23717464F201}"/>
              </a:ext>
            </a:extLst>
          </p:cNvPr>
          <p:cNvSpPr>
            <a:spLocks noGrp="1"/>
          </p:cNvSpPr>
          <p:nvPr>
            <p:ph type="title"/>
          </p:nvPr>
        </p:nvSpPr>
        <p:spPr>
          <a:xfrm>
            <a:off x="888631" y="2358391"/>
            <a:ext cx="3498979" cy="2453676"/>
          </a:xfrm>
        </p:spPr>
        <p:txBody>
          <a:bodyPr>
            <a:normAutofit/>
          </a:bodyPr>
          <a:lstStyle/>
          <a:p>
            <a:r>
              <a:rPr lang="en-US"/>
              <a:t>Drivers &amp; Carriers</a:t>
            </a:r>
          </a:p>
        </p:txBody>
      </p:sp>
      <p:pic>
        <p:nvPicPr>
          <p:cNvPr id="9" name="Content Placeholder 4" descr="A screenshot of a computer&#10;&#10;Description generated with very high confidence">
            <a:extLst>
              <a:ext uri="{FF2B5EF4-FFF2-40B4-BE49-F238E27FC236}">
                <a16:creationId xmlns:a16="http://schemas.microsoft.com/office/drawing/2014/main" id="{740D526A-3562-421C-A389-7FCDF47EC0A0}"/>
              </a:ext>
            </a:extLst>
          </p:cNvPr>
          <p:cNvPicPr>
            <a:picLocks noChangeAspect="1"/>
          </p:cNvPicPr>
          <p:nvPr/>
        </p:nvPicPr>
        <p:blipFill rotWithShape="1">
          <a:blip r:embed="rId2"/>
          <a:srcRect r="-3" b="7856"/>
          <a:stretch/>
        </p:blipFill>
        <p:spPr>
          <a:xfrm>
            <a:off x="5115908" y="804036"/>
            <a:ext cx="6274561" cy="2977469"/>
          </a:xfrm>
          <a:prstGeom prst="rect">
            <a:avLst/>
          </a:prstGeom>
          <a:ln w="9525">
            <a:solidFill>
              <a:schemeClr val="tx1">
                <a:alpha val="20000"/>
              </a:schemeClr>
            </a:solidFill>
          </a:ln>
        </p:spPr>
      </p:pic>
      <p:sp>
        <p:nvSpPr>
          <p:cNvPr id="11" name="Content Placeholder 10">
            <a:extLst>
              <a:ext uri="{FF2B5EF4-FFF2-40B4-BE49-F238E27FC236}">
                <a16:creationId xmlns:a16="http://schemas.microsoft.com/office/drawing/2014/main" id="{C162FCFB-3995-497F-9FAE-2C6FC664302D}"/>
              </a:ext>
            </a:extLst>
          </p:cNvPr>
          <p:cNvSpPr>
            <a:spLocks noGrp="1"/>
          </p:cNvSpPr>
          <p:nvPr>
            <p:ph idx="1"/>
          </p:nvPr>
        </p:nvSpPr>
        <p:spPr>
          <a:xfrm>
            <a:off x="5118447" y="3891042"/>
            <a:ext cx="6281873" cy="2835761"/>
          </a:xfrm>
        </p:spPr>
        <p:txBody>
          <a:bodyPr>
            <a:normAutofit fontScale="77500" lnSpcReduction="20000"/>
          </a:bodyPr>
          <a:lstStyle/>
          <a:p>
            <a:pPr>
              <a:buClr>
                <a:srgbClr val="78B7FF"/>
              </a:buClr>
            </a:pPr>
            <a:r>
              <a:rPr lang="en-US" dirty="0"/>
              <a:t>Simply enter driver or carrier information under “New Driver/Carrier” and add any custom data fields you like.</a:t>
            </a:r>
          </a:p>
          <a:p>
            <a:pPr>
              <a:buClr>
                <a:srgbClr val="78B7FF"/>
              </a:buClr>
            </a:pPr>
            <a:r>
              <a:rPr lang="en-US" dirty="0"/>
              <a:t>Add their general information, expiry dates, insurance information, assign them default equipment, and even a default payment type. </a:t>
            </a:r>
          </a:p>
          <a:p>
            <a:pPr>
              <a:buClr>
                <a:srgbClr val="78B7FF"/>
              </a:buClr>
            </a:pPr>
            <a:r>
              <a:rPr lang="en-US" dirty="0"/>
              <a:t>Easily edit and delete driver or carrier profiles with the action icons. </a:t>
            </a:r>
          </a:p>
          <a:p>
            <a:pPr>
              <a:buClr>
                <a:srgbClr val="78B7FF"/>
              </a:buClr>
            </a:pPr>
            <a:r>
              <a:rPr lang="en-US" dirty="0"/>
              <a:t>Upload any documents and add driver pictures with the action icons.</a:t>
            </a:r>
          </a:p>
          <a:p>
            <a:pPr>
              <a:buClr>
                <a:srgbClr val="78B7FF"/>
              </a:buClr>
            </a:pPr>
            <a:r>
              <a:rPr lang="en-US" dirty="0"/>
              <a:t>Create your drivers user accounts with the action icon, and allow them to access all their load information with our progressive web app (PWA) from their mobile devices. </a:t>
            </a:r>
          </a:p>
          <a:p>
            <a:pPr>
              <a:buClr>
                <a:srgbClr val="78B7FF"/>
              </a:buClr>
            </a:pPr>
            <a:endParaRPr lang="en-US" dirty="0"/>
          </a:p>
        </p:txBody>
      </p:sp>
      <p:pic>
        <p:nvPicPr>
          <p:cNvPr id="6" name="Picture 5">
            <a:extLst>
              <a:ext uri="{FF2B5EF4-FFF2-40B4-BE49-F238E27FC236}">
                <a16:creationId xmlns:a16="http://schemas.microsoft.com/office/drawing/2014/main" id="{ECEC480B-9DB5-4325-890C-7E9CFB7B2E15}"/>
              </a:ext>
            </a:extLst>
          </p:cNvPr>
          <p:cNvPicPr>
            <a:picLocks noChangeAspect="1"/>
          </p:cNvPicPr>
          <p:nvPr/>
        </p:nvPicPr>
        <p:blipFill>
          <a:blip r:embed="rId3"/>
          <a:stretch>
            <a:fillRect/>
          </a:stretch>
        </p:blipFill>
        <p:spPr>
          <a:xfrm>
            <a:off x="137896" y="72352"/>
            <a:ext cx="1777472" cy="344027"/>
          </a:xfrm>
          <a:prstGeom prst="rect">
            <a:avLst/>
          </a:prstGeom>
        </p:spPr>
      </p:pic>
    </p:spTree>
    <p:extLst>
      <p:ext uri="{BB962C8B-B14F-4D97-AF65-F5344CB8AC3E}">
        <p14:creationId xmlns:p14="http://schemas.microsoft.com/office/powerpoint/2010/main" val="287337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1"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102">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04" name="Rectangle 103">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58FE763-A52F-4EC1-8595-9BB54FA6D9B7}"/>
              </a:ext>
            </a:extLst>
          </p:cNvPr>
          <p:cNvSpPr>
            <a:spLocks noGrp="1"/>
          </p:cNvSpPr>
          <p:nvPr>
            <p:ph type="title"/>
          </p:nvPr>
        </p:nvSpPr>
        <p:spPr>
          <a:xfrm>
            <a:off x="888631" y="2358391"/>
            <a:ext cx="3498979" cy="2453676"/>
          </a:xfrm>
        </p:spPr>
        <p:txBody>
          <a:bodyPr>
            <a:normAutofit/>
          </a:bodyPr>
          <a:lstStyle/>
          <a:p>
            <a:r>
              <a:rPr lang="en-US"/>
              <a:t>Equipment</a:t>
            </a:r>
          </a:p>
        </p:txBody>
      </p:sp>
      <p:pic>
        <p:nvPicPr>
          <p:cNvPr id="8" name="Content Placeholder 4" descr="A screenshot of a computer&#10;&#10;Description generated with very high confidence">
            <a:extLst>
              <a:ext uri="{FF2B5EF4-FFF2-40B4-BE49-F238E27FC236}">
                <a16:creationId xmlns:a16="http://schemas.microsoft.com/office/drawing/2014/main" id="{31344D08-DC9C-4EB9-90E5-60050C2032A1}"/>
              </a:ext>
            </a:extLst>
          </p:cNvPr>
          <p:cNvPicPr>
            <a:picLocks noChangeAspect="1"/>
          </p:cNvPicPr>
          <p:nvPr/>
        </p:nvPicPr>
        <p:blipFill rotWithShape="1">
          <a:blip r:embed="rId2"/>
          <a:srcRect r="-3" b="7856"/>
          <a:stretch/>
        </p:blipFill>
        <p:spPr>
          <a:xfrm>
            <a:off x="5115908" y="804036"/>
            <a:ext cx="6274561"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96EE2095-C363-4A91-8458-5B7FFB0035EA}"/>
              </a:ext>
            </a:extLst>
          </p:cNvPr>
          <p:cNvSpPr>
            <a:spLocks noGrp="1"/>
          </p:cNvSpPr>
          <p:nvPr>
            <p:ph idx="1"/>
          </p:nvPr>
        </p:nvSpPr>
        <p:spPr>
          <a:xfrm>
            <a:off x="5118447" y="4267830"/>
            <a:ext cx="6281873" cy="1783977"/>
          </a:xfrm>
        </p:spPr>
        <p:txBody>
          <a:bodyPr>
            <a:normAutofit fontScale="77500" lnSpcReduction="20000"/>
          </a:bodyPr>
          <a:lstStyle/>
          <a:p>
            <a:pPr>
              <a:buClr>
                <a:srgbClr val="F5532B"/>
              </a:buClr>
            </a:pPr>
            <a:r>
              <a:rPr lang="en-US" dirty="0"/>
              <a:t>Simply add your equipment under “New Equipment”, give it a name and type and add any custom data you like. </a:t>
            </a:r>
          </a:p>
          <a:p>
            <a:pPr>
              <a:buClr>
                <a:srgbClr val="F5532B"/>
              </a:buClr>
            </a:pPr>
            <a:r>
              <a:rPr lang="en-US" dirty="0"/>
              <a:t>Add general information, equipment specs, even a GPS ID.</a:t>
            </a:r>
          </a:p>
          <a:p>
            <a:pPr>
              <a:buClr>
                <a:srgbClr val="F5532B"/>
              </a:buClr>
            </a:pPr>
            <a:r>
              <a:rPr lang="en-US" dirty="0"/>
              <a:t>Easily edit or delete equipment profiles with the action icons.</a:t>
            </a:r>
          </a:p>
          <a:p>
            <a:pPr>
              <a:buClr>
                <a:srgbClr val="F5532B"/>
              </a:buClr>
            </a:pPr>
            <a:r>
              <a:rPr lang="en-US" dirty="0"/>
              <a:t>Schedule and add maintenance records and reminders and upload any documents on your equipment with the action icons. </a:t>
            </a:r>
          </a:p>
          <a:p>
            <a:pPr marL="0" indent="0">
              <a:buClr>
                <a:srgbClr val="F5532B"/>
              </a:buClr>
              <a:buNone/>
            </a:pPr>
            <a:endParaRPr lang="en-US" dirty="0"/>
          </a:p>
        </p:txBody>
      </p:sp>
    </p:spTree>
    <p:extLst>
      <p:ext uri="{BB962C8B-B14F-4D97-AF65-F5344CB8AC3E}">
        <p14:creationId xmlns:p14="http://schemas.microsoft.com/office/powerpoint/2010/main" val="340849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873B47A-2F44-4178-AC41-B8A7997B3EA3}"/>
              </a:ext>
            </a:extLst>
          </p:cNvPr>
          <p:cNvSpPr>
            <a:spLocks noGrp="1"/>
          </p:cNvSpPr>
          <p:nvPr>
            <p:ph type="title"/>
          </p:nvPr>
        </p:nvSpPr>
        <p:spPr>
          <a:xfrm>
            <a:off x="888631" y="2358391"/>
            <a:ext cx="3498979" cy="2453676"/>
          </a:xfrm>
        </p:spPr>
        <p:txBody>
          <a:bodyPr>
            <a:normAutofit/>
          </a:bodyPr>
          <a:lstStyle/>
          <a:p>
            <a:r>
              <a:rPr lang="en-US"/>
              <a:t>Quotes</a:t>
            </a:r>
          </a:p>
        </p:txBody>
      </p:sp>
      <p:pic>
        <p:nvPicPr>
          <p:cNvPr id="8" name="Content Placeholder 4" descr="A screenshot of a cell phone&#10;&#10;Description generated with very high confidence">
            <a:extLst>
              <a:ext uri="{FF2B5EF4-FFF2-40B4-BE49-F238E27FC236}">
                <a16:creationId xmlns:a16="http://schemas.microsoft.com/office/drawing/2014/main" id="{C688A78D-20E6-408E-927D-5276E5505D32}"/>
              </a:ext>
            </a:extLst>
          </p:cNvPr>
          <p:cNvPicPr>
            <a:picLocks noChangeAspect="1"/>
          </p:cNvPicPr>
          <p:nvPr/>
        </p:nvPicPr>
        <p:blipFill rotWithShape="1">
          <a:blip r:embed="rId2"/>
          <a:srcRect r="-3" b="7406"/>
          <a:stretch/>
        </p:blipFill>
        <p:spPr>
          <a:xfrm>
            <a:off x="5115908" y="804036"/>
            <a:ext cx="6274561"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732D5D65-E185-461E-B349-F41B8F99B549}"/>
              </a:ext>
            </a:extLst>
          </p:cNvPr>
          <p:cNvSpPr>
            <a:spLocks noGrp="1"/>
          </p:cNvSpPr>
          <p:nvPr>
            <p:ph idx="1"/>
          </p:nvPr>
        </p:nvSpPr>
        <p:spPr>
          <a:xfrm>
            <a:off x="5103791" y="3842826"/>
            <a:ext cx="6281873" cy="2717000"/>
          </a:xfrm>
        </p:spPr>
        <p:txBody>
          <a:bodyPr>
            <a:normAutofit fontScale="77500" lnSpcReduction="20000"/>
          </a:bodyPr>
          <a:lstStyle/>
          <a:p>
            <a:pPr>
              <a:buClr>
                <a:srgbClr val="EAF875"/>
              </a:buClr>
            </a:pPr>
            <a:r>
              <a:rPr lang="en-US" dirty="0"/>
              <a:t>Identical to the process of creating a new load, our quote system allows you to easily add in just the necessary information to create a rate confirmation to send to a client. </a:t>
            </a:r>
          </a:p>
          <a:p>
            <a:pPr>
              <a:buClr>
                <a:srgbClr val="EAF875"/>
              </a:buClr>
            </a:pPr>
            <a:r>
              <a:rPr lang="en-US" dirty="0"/>
              <a:t>Once you have put in the details easily email the document to your client with the mail action icon.</a:t>
            </a:r>
          </a:p>
          <a:p>
            <a:pPr>
              <a:buClr>
                <a:srgbClr val="EAF875"/>
              </a:buClr>
            </a:pPr>
            <a:r>
              <a:rPr lang="en-US" dirty="0"/>
              <a:t>Once the quote is signed and confirmed simply click the “Convert to Load” action icon to move the quote to an active load in your dispatch screen, reducing the time it takes to re-create the load again. </a:t>
            </a:r>
          </a:p>
          <a:p>
            <a:pPr>
              <a:buClr>
                <a:srgbClr val="EAF875"/>
              </a:buClr>
            </a:pPr>
            <a:r>
              <a:rPr lang="en-US" dirty="0"/>
              <a:t>Easily edit and delete, or upload any documents to any quotes with the action icons.</a:t>
            </a:r>
          </a:p>
        </p:txBody>
      </p:sp>
    </p:spTree>
    <p:extLst>
      <p:ext uri="{BB962C8B-B14F-4D97-AF65-F5344CB8AC3E}">
        <p14:creationId xmlns:p14="http://schemas.microsoft.com/office/powerpoint/2010/main" val="273225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8502C74-5431-489C-B80C-2664E845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C134B5E-4174-4CD7-A7B7-D3713F835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FC6B5718-5BE5-4119-BBD7-1D15F3DE0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8BC3B5-3314-42F8-BEA4-3E28C50BF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C7063B0-2FAC-4FF2-AD0E-2AFF7E5B7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CC624F3E-EB8D-48A3-ADCC-074C2EF9A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C4A1D40-8D35-47AF-9E0A-3F979BC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CE9F603-5E83-40D8-9E55-89EAACF5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0322FEAC-3F81-4F7A-B72B-0BE9A52C56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83FE699-A293-4E08-B065-EA33A2B3BD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50AA497A-A75D-428C-9D83-DA1E609AC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9F98FA28-B83B-45F4-A58E-A0B7C565B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FFB51381-ABD5-4D0C-BC2D-F8F24D5B1A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785169A-878D-48A7-A9D6-D84A046B1E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20ACCB3C-07CE-46E6-9EC1-1255D8036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041B44FD-A25C-440D-A07F-258E6C90F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D69F7CD-D448-4527-B012-CD2BD5867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9964E4F6-453F-449B-AB47-06D57356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68C9137-CEE2-49C8-A17B-C036AFEC62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BE46FF1-996A-4249-8535-8CF2C2F2FB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73AF40C3-FA30-4AAC-8CF0-231119D2F5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C9605299-EA9C-49E1-A0DD-C67ABCCCA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ACF928EB-F2DC-4D02-ABD2-13B58B5AB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EA07751-D94C-4FEE-83A4-CD46E73778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DAFB9B11-02B1-458F-A21F-96952C0A1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22">
              <a:extLst>
                <a:ext uri="{FF2B5EF4-FFF2-40B4-BE49-F238E27FC236}">
                  <a16:creationId xmlns:a16="http://schemas.microsoft.com/office/drawing/2014/main" id="{509608E6-93FC-46EA-ADDC-38452695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41D2CF-7FFC-4057-A778-5C48CDF9B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5105CE1-A1EA-44B8-B587-08963513700A}"/>
              </a:ext>
            </a:extLst>
          </p:cNvPr>
          <p:cNvSpPr>
            <a:spLocks noGrp="1"/>
          </p:cNvSpPr>
          <p:nvPr>
            <p:ph type="title"/>
          </p:nvPr>
        </p:nvSpPr>
        <p:spPr>
          <a:xfrm>
            <a:off x="888631" y="2358391"/>
            <a:ext cx="3498979" cy="2453676"/>
          </a:xfrm>
        </p:spPr>
        <p:txBody>
          <a:bodyPr>
            <a:normAutofit/>
          </a:bodyPr>
          <a:lstStyle/>
          <a:p>
            <a:r>
              <a:rPr lang="en-US"/>
              <a:t>Dispatch</a:t>
            </a:r>
          </a:p>
        </p:txBody>
      </p:sp>
      <p:pic>
        <p:nvPicPr>
          <p:cNvPr id="8" name="Content Placeholder 4" descr="A screenshot of a cell phone&#10;&#10;Description generated with very high confidence">
            <a:extLst>
              <a:ext uri="{FF2B5EF4-FFF2-40B4-BE49-F238E27FC236}">
                <a16:creationId xmlns:a16="http://schemas.microsoft.com/office/drawing/2014/main" id="{4A25196B-C8E9-4510-B255-B0662F7C645D}"/>
              </a:ext>
            </a:extLst>
          </p:cNvPr>
          <p:cNvPicPr>
            <a:picLocks noChangeAspect="1"/>
          </p:cNvPicPr>
          <p:nvPr/>
        </p:nvPicPr>
        <p:blipFill rotWithShape="1">
          <a:blip r:embed="rId2"/>
          <a:srcRect r="-3" b="8301"/>
          <a:stretch/>
        </p:blipFill>
        <p:spPr>
          <a:xfrm>
            <a:off x="4797425" y="148153"/>
            <a:ext cx="6274561"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F58EF9AC-2288-4EFD-BFD3-010F34187D49}"/>
              </a:ext>
            </a:extLst>
          </p:cNvPr>
          <p:cNvSpPr>
            <a:spLocks noGrp="1"/>
          </p:cNvSpPr>
          <p:nvPr>
            <p:ph idx="1"/>
          </p:nvPr>
        </p:nvSpPr>
        <p:spPr>
          <a:xfrm>
            <a:off x="4958489" y="3096303"/>
            <a:ext cx="6281873" cy="3657150"/>
          </a:xfrm>
        </p:spPr>
        <p:txBody>
          <a:bodyPr>
            <a:normAutofit fontScale="70000" lnSpcReduction="20000"/>
          </a:bodyPr>
          <a:lstStyle/>
          <a:p>
            <a:pPr>
              <a:buClr>
                <a:srgbClr val="F84919"/>
              </a:buClr>
            </a:pPr>
            <a:r>
              <a:rPr lang="en-US" dirty="0"/>
              <a:t>Simply create your loads under “New Load. Add in your billing information, customer information, rate types and much more.</a:t>
            </a:r>
          </a:p>
          <a:p>
            <a:pPr>
              <a:buClr>
                <a:srgbClr val="F84919"/>
              </a:buClr>
            </a:pPr>
            <a:r>
              <a:rPr lang="en-US" dirty="0"/>
              <a:t>Easily type in the # of times you want a load to repeat, saving you time. even create templates for later use. </a:t>
            </a:r>
          </a:p>
          <a:p>
            <a:pPr>
              <a:buClr>
                <a:srgbClr val="F84919"/>
              </a:buClr>
            </a:pPr>
            <a:r>
              <a:rPr lang="en-US" dirty="0"/>
              <a:t>Assign drivers or carriers, equipment and payment types. </a:t>
            </a:r>
          </a:p>
          <a:p>
            <a:pPr>
              <a:buClr>
                <a:srgbClr val="F84919"/>
              </a:buClr>
            </a:pPr>
            <a:r>
              <a:rPr lang="en-US" dirty="0"/>
              <a:t>Select your Pick/Drop/Empty locations, drivers and even add appointment times. Quickly calculate the mileage or kilometers. </a:t>
            </a:r>
          </a:p>
          <a:p>
            <a:pPr>
              <a:buClr>
                <a:srgbClr val="F84919"/>
              </a:buClr>
            </a:pPr>
            <a:r>
              <a:rPr lang="en-US" dirty="0"/>
              <a:t>Add notes, show maps, see margins and add any custom data to your loads. </a:t>
            </a:r>
          </a:p>
          <a:p>
            <a:pPr>
              <a:buClr>
                <a:srgbClr val="F84919"/>
              </a:buClr>
            </a:pPr>
            <a:r>
              <a:rPr lang="en-US" dirty="0"/>
              <a:t>Filter your loads by customizing and changing your load statuses (</a:t>
            </a:r>
            <a:r>
              <a:rPr lang="en-US" dirty="0" err="1"/>
              <a:t>En</a:t>
            </a:r>
            <a:r>
              <a:rPr lang="en-US" dirty="0"/>
              <a:t> Route, Delivered, Ordered). Quick filter even further with custom tabs. </a:t>
            </a:r>
          </a:p>
          <a:p>
            <a:pPr>
              <a:buClr>
                <a:srgbClr val="F84919"/>
              </a:buClr>
            </a:pPr>
            <a:r>
              <a:rPr lang="en-US" dirty="0"/>
              <a:t>Combine several loads into trips for LTL’s</a:t>
            </a:r>
          </a:p>
          <a:p>
            <a:pPr>
              <a:buClr>
                <a:srgbClr val="F84919"/>
              </a:buClr>
            </a:pPr>
            <a:r>
              <a:rPr lang="en-US" dirty="0"/>
              <a:t>Upload any documents, text or message your drivers, send emails and documents, even combine them into one PDF with the action icons. </a:t>
            </a:r>
          </a:p>
        </p:txBody>
      </p:sp>
    </p:spTree>
    <p:extLst>
      <p:ext uri="{BB962C8B-B14F-4D97-AF65-F5344CB8AC3E}">
        <p14:creationId xmlns:p14="http://schemas.microsoft.com/office/powerpoint/2010/main" val="62235921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D914C9C3FAAF49B836244757592C15" ma:contentTypeVersion="13" ma:contentTypeDescription="Create a new document." ma:contentTypeScope="" ma:versionID="738425f075017465dd22638a5a5eba13">
  <xsd:schema xmlns:xsd="http://www.w3.org/2001/XMLSchema" xmlns:xs="http://www.w3.org/2001/XMLSchema" xmlns:p="http://schemas.microsoft.com/office/2006/metadata/properties" xmlns:ns2="9429eb08-b7fd-49ba-b6a7-265ad44a5d17" xmlns:ns3="1de6223d-c41e-46ef-b8f3-047c42c2551f" targetNamespace="http://schemas.microsoft.com/office/2006/metadata/properties" ma:root="true" ma:fieldsID="ff7e2613e4072d9d22774457ee0a3fe7" ns2:_="" ns3:_="">
    <xsd:import namespace="9429eb08-b7fd-49ba-b6a7-265ad44a5d17"/>
    <xsd:import namespace="1de6223d-c41e-46ef-b8f3-047c42c255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29eb08-b7fd-49ba-b6a7-265ad44a5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e6223d-c41e-46ef-b8f3-047c42c2551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6F0858-0F25-40BC-9AE5-97DE94CBE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29eb08-b7fd-49ba-b6a7-265ad44a5d17"/>
    <ds:schemaRef ds:uri="1de6223d-c41e-46ef-b8f3-047c42c25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B26CE1-6D3B-4321-9322-A74D616E85C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948AF25-982A-4F91-8520-8F81411EF3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5622</TotalTime>
  <Words>1486</Words>
  <Application>Microsoft Office PowerPoint</Application>
  <PresentationFormat>Widescreen</PresentationFormat>
  <Paragraphs>105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 Light</vt:lpstr>
      <vt:lpstr>Rockwell</vt:lpstr>
      <vt:lpstr>Wingdings</vt:lpstr>
      <vt:lpstr>Atlas</vt:lpstr>
      <vt:lpstr>Features List</vt:lpstr>
      <vt:lpstr>Dashboard</vt:lpstr>
      <vt:lpstr>Maps</vt:lpstr>
      <vt:lpstr>Customers</vt:lpstr>
      <vt:lpstr>Locations</vt:lpstr>
      <vt:lpstr>Drivers &amp; Carriers</vt:lpstr>
      <vt:lpstr>Equipment</vt:lpstr>
      <vt:lpstr>Quotes</vt:lpstr>
      <vt:lpstr>Dispatch</vt:lpstr>
      <vt:lpstr>Drop &amp; Hook</vt:lpstr>
      <vt:lpstr>LTL</vt:lpstr>
      <vt:lpstr>Dispatch History</vt:lpstr>
      <vt:lpstr>Dispatch Calendar</vt:lpstr>
      <vt:lpstr>Invoices</vt:lpstr>
      <vt:lpstr>Receive Payments</vt:lpstr>
      <vt:lpstr>Other Charges &amp; Reimbursements</vt:lpstr>
      <vt:lpstr>Settlements</vt:lpstr>
      <vt:lpstr>Deductions &amp; Reimbursements</vt:lpstr>
      <vt:lpstr>Loans</vt:lpstr>
      <vt:lpstr>Reports</vt:lpstr>
      <vt:lpstr>System Settings Menu</vt:lpstr>
      <vt:lpstr>Customizations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Features List</dc:title>
  <dc:creator>Support</dc:creator>
  <cp:lastModifiedBy>Rebekah Fehr</cp:lastModifiedBy>
  <cp:revision>16</cp:revision>
  <dcterms:created xsi:type="dcterms:W3CDTF">2019-03-11T22:30:11Z</dcterms:created>
  <dcterms:modified xsi:type="dcterms:W3CDTF">2021-06-14T22:42:34Z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0x010100E0D914C9C3FAAF49B836244757592C15</vt:lpwstr>
  </property>
</Properties>
</file>